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68"/>
  </p:notesMasterIdLst>
  <p:handoutMasterIdLst>
    <p:handoutMasterId r:id="rId69"/>
  </p:handoutMasterIdLst>
  <p:sldIdLst>
    <p:sldId id="318" r:id="rId5"/>
    <p:sldId id="619" r:id="rId6"/>
    <p:sldId id="1820" r:id="rId7"/>
    <p:sldId id="1838" r:id="rId8"/>
    <p:sldId id="1824" r:id="rId9"/>
    <p:sldId id="1846" r:id="rId10"/>
    <p:sldId id="1847" r:id="rId11"/>
    <p:sldId id="1818" r:id="rId12"/>
    <p:sldId id="1819" r:id="rId13"/>
    <p:sldId id="1825" r:id="rId14"/>
    <p:sldId id="1841" r:id="rId15"/>
    <p:sldId id="1807" r:id="rId16"/>
    <p:sldId id="1849" r:id="rId17"/>
    <p:sldId id="1811" r:id="rId18"/>
    <p:sldId id="1806" r:id="rId19"/>
    <p:sldId id="1821" r:id="rId20"/>
    <p:sldId id="1834" r:id="rId21"/>
    <p:sldId id="1845" r:id="rId22"/>
    <p:sldId id="1844" r:id="rId23"/>
    <p:sldId id="1836" r:id="rId24"/>
    <p:sldId id="1837" r:id="rId25"/>
    <p:sldId id="355" r:id="rId26"/>
    <p:sldId id="1823" r:id="rId27"/>
    <p:sldId id="1832" r:id="rId28"/>
    <p:sldId id="348" r:id="rId29"/>
    <p:sldId id="1856" r:id="rId30"/>
    <p:sldId id="350" r:id="rId31"/>
    <p:sldId id="351" r:id="rId32"/>
    <p:sldId id="352" r:id="rId33"/>
    <p:sldId id="356" r:id="rId34"/>
    <p:sldId id="357" r:id="rId35"/>
    <p:sldId id="358" r:id="rId36"/>
    <p:sldId id="1829" r:id="rId37"/>
    <p:sldId id="1857" r:id="rId38"/>
    <p:sldId id="349" r:id="rId39"/>
    <p:sldId id="326" r:id="rId40"/>
    <p:sldId id="327" r:id="rId41"/>
    <p:sldId id="330" r:id="rId42"/>
    <p:sldId id="332" r:id="rId43"/>
    <p:sldId id="331" r:id="rId44"/>
    <p:sldId id="336" r:id="rId45"/>
    <p:sldId id="335" r:id="rId46"/>
    <p:sldId id="276" r:id="rId47"/>
    <p:sldId id="346" r:id="rId48"/>
    <p:sldId id="277" r:id="rId49"/>
    <p:sldId id="279" r:id="rId50"/>
    <p:sldId id="287" r:id="rId51"/>
    <p:sldId id="280" r:id="rId52"/>
    <p:sldId id="275" r:id="rId53"/>
    <p:sldId id="293" r:id="rId54"/>
    <p:sldId id="281" r:id="rId55"/>
    <p:sldId id="294" r:id="rId56"/>
    <p:sldId id="295" r:id="rId57"/>
    <p:sldId id="288" r:id="rId58"/>
    <p:sldId id="282" r:id="rId59"/>
    <p:sldId id="283" r:id="rId60"/>
    <p:sldId id="1833" r:id="rId61"/>
    <p:sldId id="1831" r:id="rId62"/>
    <p:sldId id="1858" r:id="rId63"/>
    <p:sldId id="1842" r:id="rId64"/>
    <p:sldId id="344" r:id="rId65"/>
    <p:sldId id="1830" r:id="rId66"/>
    <p:sldId id="313" r:id="rId6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96" autoAdjust="0"/>
    <p:restoredTop sz="96571" autoAdjust="0"/>
  </p:normalViewPr>
  <p:slideViewPr>
    <p:cSldViewPr snapToGrid="0" showGuides="1">
      <p:cViewPr varScale="1">
        <p:scale>
          <a:sx n="142" d="100"/>
          <a:sy n="142" d="100"/>
        </p:scale>
        <p:origin x="272" y="17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3/11/25</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3/11/25</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64095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of this slide is to map the high-level, abstract concepts (which some might not like) onto a concrete example that we know &amp; understand.</a:t>
            </a:r>
          </a:p>
          <a:p>
            <a:endParaRPr lang="en-US" dirty="0"/>
          </a:p>
          <a:p>
            <a:r>
              <a:rPr lang="en-US" dirty="0"/>
              <a:t>I believe that this is also known as debriefing.</a:t>
            </a:r>
          </a:p>
          <a:p>
            <a:endParaRPr lang="en-US" dirty="0"/>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2521184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Documentation is capture, preserve, &amp; communicate</a:t>
            </a:r>
          </a:p>
          <a:p>
            <a:endParaRPr lang="en-US" dirty="0"/>
          </a:p>
          <a:p>
            <a:r>
              <a:rPr lang="en-US" dirty="0"/>
              <a:t>Not all documents are alike.</a:t>
            </a:r>
          </a:p>
          <a:p>
            <a:endParaRPr lang="en-US" dirty="0"/>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2179107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is in quotes because the TIOs and astronomers still needed to input information into a system.  But there was a process for them to input such data into tools that aggregated their input with other notes.</a:t>
            </a:r>
          </a:p>
          <a:p>
            <a:endParaRPr lang="en-US" dirty="0"/>
          </a:p>
          <a:p>
            <a:r>
              <a:rPr lang="en-US" dirty="0"/>
              <a:t>Relate back to minimal lab notebook definition.  We want more that just a cookbook.</a:t>
            </a:r>
          </a:p>
          <a:p>
            <a:endParaRPr lang="en-US" dirty="0"/>
          </a:p>
          <a:p>
            <a:r>
              <a:rPr lang="en-US" dirty="0"/>
              <a:t>Notebooks serve as implicit communication</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371727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3107586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Procedures – someone with understanding writes down a recipe so that someone with knowledge can execute it.</a:t>
            </a:r>
          </a:p>
          <a:p>
            <a:endParaRPr lang="en-US" dirty="0"/>
          </a:p>
          <a:p>
            <a:r>
              <a:rPr lang="en-US" dirty="0"/>
              <a:t>How about, "I went into science because I hated English. Now you're telling me my English teacher was right?"</a:t>
            </a:r>
          </a:p>
        </p:txBody>
      </p:sp>
      <p:sp>
        <p:nvSpPr>
          <p:cNvPr id="4" name="Slide Number Placeholder 3"/>
          <p:cNvSpPr>
            <a:spLocks noGrp="1"/>
          </p:cNvSpPr>
          <p:nvPr>
            <p:ph type="sldNum" sz="quarter" idx="5"/>
          </p:nvPr>
        </p:nvSpPr>
        <p:spPr/>
        <p:txBody>
          <a:bodyPr/>
          <a:lstStyle/>
          <a:p>
            <a:fld id="{3EAA7A1A-8011-3A42-91B8-EE1BD44E4455}" type="slidenum">
              <a:rPr lang="en-US" smtClean="0"/>
              <a:t>43</a:t>
            </a:fld>
            <a:endParaRPr lang="en-US"/>
          </a:p>
        </p:txBody>
      </p:sp>
    </p:spTree>
    <p:extLst>
      <p:ext uri="{BB962C8B-B14F-4D97-AF65-F5344CB8AC3E}">
        <p14:creationId xmlns:p14="http://schemas.microsoft.com/office/powerpoint/2010/main" val="1266648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Bad example is not at all comprehensive.  Imagine if we have three different researchers acquiring data and taking no notes or just these notes.  How can you stitch the whole data set together at the time much less at a later time?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Doesn’t need to be exhaustive.  I can just leave myself some bread crumbs with the expectation that writing notes is easier, but recreating notes could be time consuming should I ever need to do so.</a:t>
            </a:r>
          </a:p>
          <a:p>
            <a:pPr marL="171450" indent="-171450">
              <a:buFont typeface="Arial" panose="020B0604020202020204" pitchFamily="34" charset="0"/>
              <a:buChar char="•"/>
            </a:pPr>
            <a:r>
              <a:rPr lang="en-US" dirty="0"/>
              <a:t>Are the bread crumbs enough?  Can they determine what flags are implied by debug version?  What about the full SW stack?  What about the SW stack for the analysis?  Is such detail needed for this stage of work and if not, is that filtering?</a:t>
            </a:r>
          </a:p>
          <a:p>
            <a:pPr marL="171450" indent="-171450">
              <a:buFont typeface="Arial" panose="020B0604020202020204" pitchFamily="34" charset="0"/>
              <a:buChar char="•"/>
            </a:pPr>
            <a:r>
              <a:rPr lang="en-US" dirty="0"/>
              <a:t>Note that the build logs are acting as lab notes.</a:t>
            </a:r>
          </a:p>
          <a:p>
            <a:pPr marL="171450" indent="-171450">
              <a:buFont typeface="Arial" panose="020B0604020202020204" pitchFamily="34" charset="0"/>
              <a:buChar char="•"/>
            </a:pPr>
            <a:r>
              <a:rPr lang="en-US" dirty="0"/>
              <a:t>Note also, that we could have included git information in the build logs to make things simpler.</a:t>
            </a:r>
          </a:p>
          <a:p>
            <a:pPr marL="171450" indent="-171450">
              <a:buFont typeface="Arial" panose="020B0604020202020204" pitchFamily="34" charset="0"/>
              <a:buChar char="•"/>
            </a:pPr>
            <a:r>
              <a:rPr lang="en-US" dirty="0"/>
              <a:t>We likely should have included a graphic that points out missing peak.  Annotating the graphic with what was expected would be nice.</a:t>
            </a:r>
          </a:p>
          <a:p>
            <a:pPr marL="171450" indent="-171450">
              <a:buFont typeface="Arial" panose="020B0604020202020204" pitchFamily="34" charset="0"/>
              <a:buChar char="•"/>
            </a:pPr>
            <a:r>
              <a:rPr lang="en-US" dirty="0"/>
              <a:t>The better example is also not great.</a:t>
            </a:r>
          </a:p>
        </p:txBody>
      </p:sp>
      <p:sp>
        <p:nvSpPr>
          <p:cNvPr id="4" name="Slide Number Placeholder 3"/>
          <p:cNvSpPr>
            <a:spLocks noGrp="1"/>
          </p:cNvSpPr>
          <p:nvPr>
            <p:ph type="sldNum" sz="quarter" idx="5"/>
          </p:nvPr>
        </p:nvSpPr>
        <p:spPr/>
        <p:txBody>
          <a:bodyPr/>
          <a:lstStyle/>
          <a:p>
            <a:fld id="{54E672D7-8E2D-4611-973D-F4591A707C34}" type="slidenum">
              <a:rPr lang="en-US" smtClean="0"/>
              <a:t>44</a:t>
            </a:fld>
            <a:endParaRPr lang="en-US"/>
          </a:p>
        </p:txBody>
      </p:sp>
    </p:spTree>
    <p:extLst>
      <p:ext uri="{BB962C8B-B14F-4D97-AF65-F5344CB8AC3E}">
        <p14:creationId xmlns:p14="http://schemas.microsoft.com/office/powerpoint/2010/main" val="330868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say so much about paper &amp; pen since it won’t work.  This will save time.  Still worthwhile saying why paper &amp; pen is good.</a:t>
            </a:r>
          </a:p>
          <a:p>
            <a:endParaRPr lang="en-US" dirty="0"/>
          </a:p>
          <a:p>
            <a:r>
              <a:rPr lang="en-US" dirty="0"/>
              <a:t>Emphasize how difficult it is to choose the solutions and that clearly, then, each team will need to figure out what they need to use.</a:t>
            </a:r>
          </a:p>
          <a:p>
            <a:endParaRPr lang="en-US" dirty="0"/>
          </a:p>
          <a:p>
            <a:r>
              <a:rPr lang="en-US" dirty="0"/>
              <a:t>Need to find a solution that, among other things, makes it as easy as possible to write notes.  Especially important since no one likes writing lab notes…</a:t>
            </a:r>
          </a:p>
        </p:txBody>
      </p:sp>
      <p:sp>
        <p:nvSpPr>
          <p:cNvPr id="4" name="Slide Number Placeholder 3"/>
          <p:cNvSpPr>
            <a:spLocks noGrp="1"/>
          </p:cNvSpPr>
          <p:nvPr>
            <p:ph type="sldNum" sz="quarter" idx="5"/>
          </p:nvPr>
        </p:nvSpPr>
        <p:spPr/>
        <p:txBody>
          <a:bodyPr/>
          <a:lstStyle/>
          <a:p>
            <a:fld id="{3EAA7A1A-8011-3A42-91B8-EE1BD44E4455}" type="slidenum">
              <a:rPr lang="en-US" smtClean="0"/>
              <a:t>45</a:t>
            </a:fld>
            <a:endParaRPr lang="en-US"/>
          </a:p>
        </p:txBody>
      </p:sp>
    </p:spTree>
    <p:extLst>
      <p:ext uri="{BB962C8B-B14F-4D97-AF65-F5344CB8AC3E}">
        <p14:creationId xmlns:p14="http://schemas.microsoft.com/office/powerpoint/2010/main" val="3761390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49</a:t>
            </a:fld>
            <a:endParaRPr lang="en-US"/>
          </a:p>
        </p:txBody>
      </p:sp>
    </p:spTree>
    <p:extLst>
      <p:ext uri="{BB962C8B-B14F-4D97-AF65-F5344CB8AC3E}">
        <p14:creationId xmlns:p14="http://schemas.microsoft.com/office/powerpoint/2010/main" val="2895505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58</a:t>
            </a:fld>
            <a:endParaRPr lang="en-US"/>
          </a:p>
        </p:txBody>
      </p:sp>
    </p:spTree>
    <p:extLst>
      <p:ext uri="{BB962C8B-B14F-4D97-AF65-F5344CB8AC3E}">
        <p14:creationId xmlns:p14="http://schemas.microsoft.com/office/powerpoint/2010/main" val="3759346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3547018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243764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3943811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4158098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designed with the expectation that attendees have a basic idea of what a lab notebook is as well as some experience (e.g., in university lab classes).</a:t>
            </a:r>
          </a:p>
          <a:p>
            <a:endParaRPr lang="en-US" dirty="0"/>
          </a:p>
          <a:p>
            <a:r>
              <a:rPr lang="en-US" dirty="0"/>
              <a:t>This is just a moment to confirm this and understand the bare minimum of what a lab notebook should do.  Put this up front so that people can relate slides to what they understand of lab notes.</a:t>
            </a:r>
          </a:p>
          <a:p>
            <a:endParaRPr lang="en-US" dirty="0"/>
          </a:p>
          <a:p>
            <a:r>
              <a:rPr lang="en-US" dirty="0"/>
              <a:t>Emphasize that this is mostly likely the base minimum.  In this sense, the notebook is like a cookbook with a collection of recipes we want others to execute.</a:t>
            </a:r>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511503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understanding is that data is *not* facts, as some claim.  Rather, data can be flawed and noisy.  Information is facts that are true relative to the potentially flawed data.</a:t>
            </a:r>
          </a:p>
          <a:p>
            <a:endParaRPr lang="en-US" dirty="0"/>
          </a:p>
          <a:p>
            <a:r>
              <a:rPr lang="en-US" dirty="0"/>
              <a:t>Data is valuable because it helps us make decisions.</a:t>
            </a:r>
          </a:p>
          <a:p>
            <a:endParaRPr lang="en-US" dirty="0"/>
          </a:p>
          <a:p>
            <a:r>
              <a:rPr lang="en-US" dirty="0"/>
              <a:t>Information is data made (hopefully) useful.</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2708217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Knowledge is generated by a process in such a way that it is an educated best guess.  But, it should be a solid and justifiable educated guess.  In this sense, it is not true but our best current guess at what is true.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didn’t use the given timeseries information to derive this knowledge.  Someone with understanding of meteorology did. They have a deep understanding derived from years of study and experience. However, that person presented and communicated the knowledge for consumption by those without understanding.</a:t>
            </a:r>
          </a:p>
          <a:p>
            <a:endParaRPr lang="en-US" dirty="0"/>
          </a:p>
          <a:p>
            <a:r>
              <a:rPr lang="en-US" dirty="0"/>
              <a:t>If a person doesn’t have understanding they can speculate at what the knowledge should be.  Hopefully having understanding can elevate the statement from speculation to knowledge because understanding can substantiate at a level required by other experts.</a:t>
            </a:r>
          </a:p>
          <a:p>
            <a:endParaRPr lang="en-US" dirty="0"/>
          </a:p>
          <a:p>
            <a:r>
              <a:rPr lang="en-US" dirty="0"/>
              <a:t>It’s hard to define understanding.  I have just written down my best guesses.</a:t>
            </a:r>
          </a:p>
          <a:p>
            <a:endParaRPr lang="en-US" dirty="0"/>
          </a:p>
          <a:p>
            <a:r>
              <a:rPr lang="en-US" dirty="0"/>
              <a:t>When you go to school, are your teachers and professors putting understanding in your head or do they share knowledge and create an environment in which one can generate understanding?</a:t>
            </a:r>
          </a:p>
          <a:p>
            <a:endParaRPr lang="en-US" dirty="0"/>
          </a:p>
          <a:p>
            <a:r>
              <a:rPr lang="en-US" dirty="0"/>
              <a:t>Understanding is built on the shoulders of giants.  You read an article that helps you generate understanding.  But the author of that article generated it from understanding he or she developed from taking classes with other </a:t>
            </a: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3046944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most any project benefits from putting some thought into knowledge management.  </a:t>
            </a:r>
          </a:p>
          <a:p>
            <a:endParaRPr lang="en-US" dirty="0"/>
          </a:p>
          <a:p>
            <a:r>
              <a:rPr lang="en-US" dirty="0"/>
              <a:t>The key is first to recognize when knowledge is generated.  Once I became aware of this classification and began to think in terms of it, it became easier for me to recognize knowledge generation.  It’s as if a bell goes off in my brain that indicates we need to record what was just said.</a:t>
            </a:r>
          </a:p>
          <a:p>
            <a:endParaRPr lang="en-US" dirty="0"/>
          </a:p>
          <a:p>
            <a:r>
              <a:rPr lang="en-US" dirty="0"/>
              <a:t>The answer to the question is ”clearly no”,  We need to communicate to our future selves for the sake of productivity and reproducible research.  Refer back to minimal definition of lab notebooks.</a:t>
            </a:r>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158195450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pic>
        <p:nvPicPr>
          <p:cNvPr id="3" name="Picture 2">
            <a:extLst>
              <a:ext uri="{FF2B5EF4-FFF2-40B4-BE49-F238E27FC236}">
                <a16:creationId xmlns:a16="http://schemas.microsoft.com/office/drawing/2014/main" id="{E5A81C43-A5B9-D933-9CA0-B9EBBA5B62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5" name="Group 4">
            <a:extLst>
              <a:ext uri="{FF2B5EF4-FFF2-40B4-BE49-F238E27FC236}">
                <a16:creationId xmlns:a16="http://schemas.microsoft.com/office/drawing/2014/main" id="{2211A969-E7EA-13C3-D014-C029084F4EFB}"/>
              </a:ext>
            </a:extLst>
          </p:cNvPr>
          <p:cNvGrpSpPr/>
          <p:nvPr userDrawn="1"/>
        </p:nvGrpSpPr>
        <p:grpSpPr>
          <a:xfrm>
            <a:off x="366259" y="3655396"/>
            <a:ext cx="2214716" cy="356329"/>
            <a:chOff x="341278" y="3628835"/>
            <a:chExt cx="2214716" cy="356329"/>
          </a:xfrm>
        </p:grpSpPr>
        <p:pic>
          <p:nvPicPr>
            <p:cNvPr id="7" name="Picture 2">
              <a:extLst>
                <a:ext uri="{FF2B5EF4-FFF2-40B4-BE49-F238E27FC236}">
                  <a16:creationId xmlns:a16="http://schemas.microsoft.com/office/drawing/2014/main" id="{D16A6A85-AECD-6121-D004-ECB79BC1307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87D2793C-01C6-B180-3495-5A206744553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A black and white sign with blue text&#10;&#10;Description automatically generated">
            <a:extLst>
              <a:ext uri="{FF2B5EF4-FFF2-40B4-BE49-F238E27FC236}">
                <a16:creationId xmlns:a16="http://schemas.microsoft.com/office/drawing/2014/main" id="{90ECFB80-075A-EDC0-363D-3CE459F436D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19" name="TextBox 18">
            <a:extLst>
              <a:ext uri="{FF2B5EF4-FFF2-40B4-BE49-F238E27FC236}">
                <a16:creationId xmlns:a16="http://schemas.microsoft.com/office/drawing/2014/main" id="{23984D22-2BE9-C684-93D1-920B201DC418}"/>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24" name="TextBox 23">
            <a:extLst>
              <a:ext uri="{FF2B5EF4-FFF2-40B4-BE49-F238E27FC236}">
                <a16:creationId xmlns:a16="http://schemas.microsoft.com/office/drawing/2014/main" id="{9EA65A86-1694-D0BE-3C46-045E2B00D094}"/>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25" name="TextBox 24">
            <a:extLst>
              <a:ext uri="{FF2B5EF4-FFF2-40B4-BE49-F238E27FC236}">
                <a16:creationId xmlns:a16="http://schemas.microsoft.com/office/drawing/2014/main" id="{7C98D32A-D229-5172-E298-9AF976ACE627}"/>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26" name="TextBox 25">
            <a:extLst>
              <a:ext uri="{FF2B5EF4-FFF2-40B4-BE49-F238E27FC236}">
                <a16:creationId xmlns:a16="http://schemas.microsoft.com/office/drawing/2014/main" id="{64D46951-9F99-A303-D249-27B751A562DB}"/>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7" name="Group 26">
            <a:extLst>
              <a:ext uri="{FF2B5EF4-FFF2-40B4-BE49-F238E27FC236}">
                <a16:creationId xmlns:a16="http://schemas.microsoft.com/office/drawing/2014/main" id="{CC665AB1-818C-15F6-A435-7A7C14109262}"/>
              </a:ext>
            </a:extLst>
          </p:cNvPr>
          <p:cNvGrpSpPr/>
          <p:nvPr userDrawn="1"/>
        </p:nvGrpSpPr>
        <p:grpSpPr>
          <a:xfrm>
            <a:off x="355043" y="5027111"/>
            <a:ext cx="2237149" cy="457200"/>
            <a:chOff x="343050" y="5128711"/>
            <a:chExt cx="2237149" cy="457200"/>
          </a:xfrm>
        </p:grpSpPr>
        <p:pic>
          <p:nvPicPr>
            <p:cNvPr id="28" name="Picture 27">
              <a:extLst>
                <a:ext uri="{FF2B5EF4-FFF2-40B4-BE49-F238E27FC236}">
                  <a16:creationId xmlns:a16="http://schemas.microsoft.com/office/drawing/2014/main" id="{D8D4DA06-93FC-7C79-22C0-69CD6E71946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29" name="Picture 28" descr="A picture containing shape&#10;&#10;Description automatically generated">
              <a:extLst>
                <a:ext uri="{FF2B5EF4-FFF2-40B4-BE49-F238E27FC236}">
                  <a16:creationId xmlns:a16="http://schemas.microsoft.com/office/drawing/2014/main" id="{3A576A20-C17C-D6D5-507F-A7C5D2EE03B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pic>
        <p:nvPicPr>
          <p:cNvPr id="31" name="Picture 30">
            <a:extLst>
              <a:ext uri="{FF2B5EF4-FFF2-40B4-BE49-F238E27FC236}">
                <a16:creationId xmlns:a16="http://schemas.microsoft.com/office/drawing/2014/main" id="{F6BAEEDA-B6C4-7DDA-6A83-26F20E08F28B}"/>
              </a:ext>
            </a:extLst>
          </p:cNvPr>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spTree>
    <p:extLst>
      <p:ext uri="{BB962C8B-B14F-4D97-AF65-F5344CB8AC3E}">
        <p14:creationId xmlns:p14="http://schemas.microsoft.com/office/powerpoint/2010/main" val="3066306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5" name="Picture 4">
            <a:extLst>
              <a:ext uri="{FF2B5EF4-FFF2-40B4-BE49-F238E27FC236}">
                <a16:creationId xmlns:a16="http://schemas.microsoft.com/office/drawing/2014/main" id="{39A0B7EC-D4C0-0A37-EF93-54309C1E7E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82276" y="2096737"/>
            <a:ext cx="2109916" cy="905256"/>
          </a:xfrm>
          <a:prstGeom prst="rect">
            <a:avLst/>
          </a:prstGeom>
        </p:spPr>
      </p:pic>
      <p:pic>
        <p:nvPicPr>
          <p:cNvPr id="7" name="Picture 4">
            <a:extLst>
              <a:ext uri="{FF2B5EF4-FFF2-40B4-BE49-F238E27FC236}">
                <a16:creationId xmlns:a16="http://schemas.microsoft.com/office/drawing/2014/main" id="{05CDAB3D-B8D6-9AC9-8507-6F95230AEE4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665849" y="847840"/>
            <a:ext cx="1005840" cy="2338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E38D39D-3F53-1EF5-8F58-4DF913CFD07D}"/>
              </a:ext>
            </a:extLst>
          </p:cNvPr>
          <p:cNvSpPr txBox="1"/>
          <p:nvPr userDrawn="1"/>
        </p:nvSpPr>
        <p:spPr>
          <a:xfrm>
            <a:off x="616850" y="370598"/>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15" name="TextBox 14">
            <a:extLst>
              <a:ext uri="{FF2B5EF4-FFF2-40B4-BE49-F238E27FC236}">
                <a16:creationId xmlns:a16="http://schemas.microsoft.com/office/drawing/2014/main" id="{38A567DA-27A0-BFAF-CB9E-0EA56E125664}"/>
              </a:ext>
            </a:extLst>
          </p:cNvPr>
          <p:cNvSpPr txBox="1"/>
          <p:nvPr userDrawn="1"/>
        </p:nvSpPr>
        <p:spPr>
          <a:xfrm>
            <a:off x="572120" y="1440160"/>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0" name="Group 19">
            <a:extLst>
              <a:ext uri="{FF2B5EF4-FFF2-40B4-BE49-F238E27FC236}">
                <a16:creationId xmlns:a16="http://schemas.microsoft.com/office/drawing/2014/main" id="{63A83523-6C92-DDA5-E072-BAC75B3276B6}"/>
              </a:ext>
            </a:extLst>
          </p:cNvPr>
          <p:cNvGrpSpPr/>
          <p:nvPr userDrawn="1"/>
        </p:nvGrpSpPr>
        <p:grpSpPr>
          <a:xfrm>
            <a:off x="572120" y="3496004"/>
            <a:ext cx="2237149" cy="457200"/>
            <a:chOff x="343050" y="5128711"/>
            <a:chExt cx="2237149" cy="457200"/>
          </a:xfrm>
        </p:grpSpPr>
        <p:pic>
          <p:nvPicPr>
            <p:cNvPr id="17" name="Picture 16">
              <a:extLst>
                <a:ext uri="{FF2B5EF4-FFF2-40B4-BE49-F238E27FC236}">
                  <a16:creationId xmlns:a16="http://schemas.microsoft.com/office/drawing/2014/main" id="{70EB972A-C812-2D11-E993-9648F06DCD5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DC5CC62A-5FBA-A239-536C-E231ED3105F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spTree>
    <p:extLst>
      <p:ext uri="{BB962C8B-B14F-4D97-AF65-F5344CB8AC3E}">
        <p14:creationId xmlns:p14="http://schemas.microsoft.com/office/powerpoint/2010/main" val="1727176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acm.org/publications/policies/artifact-review-and-badging-current"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7.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doi.org/10.1177/1094342012464404"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files.eric.ed.gov/fulltext/ED344734.pdf"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bssw.io/blog_posts/hpc-and-the-lab-manager"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doi.org/10.1038/d41586-018-05895-3"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s://codeocean.com/" TargetMode="External"/><Relationship Id="rId13" Type="http://schemas.openxmlformats.org/officeDocument/2006/relationships/hyperlink" Target="https://en.wikipedia.org/wiki/DIKW_pyramid" TargetMode="External"/><Relationship Id="rId3" Type="http://schemas.openxmlformats.org/officeDocument/2006/relationships/hyperlink" Target="https://github.com/bssw-tutorial/lab-environment-2022-08-11-atpesc" TargetMode="External"/><Relationship Id="rId7" Type="http://schemas.openxmlformats.org/officeDocument/2006/relationships/hyperlink" Target="https://github.com/GWU-CFD/FlashKit" TargetMode="External"/><Relationship Id="rId12" Type="http://schemas.openxmlformats.org/officeDocument/2006/relationships/hyperlink" Target="https://www.youtube.com/watch?v=EaMCBLY1JPo&amp;list=PLGj2a3KTwhRYIJydH7OSAOET4sz3gwmIC&amp;index=4" TargetMode="External"/><Relationship Id="rId2" Type="http://schemas.openxmlformats.org/officeDocument/2006/relationships/hyperlink" Target="https://www.youtube.com/watch?v=14UwpmvA56k" TargetMode="External"/><Relationship Id="rId1" Type="http://schemas.openxmlformats.org/officeDocument/2006/relationships/slideLayout" Target="../slideLayouts/slideLayout4.xml"/><Relationship Id="rId6" Type="http://schemas.openxmlformats.org/officeDocument/2006/relationships/hyperlink" Target="https://bssw.io/fellows/ivo-jimenez" TargetMode="External"/><Relationship Id="rId11" Type="http://schemas.openxmlformats.org/officeDocument/2006/relationships/hyperlink" Target="https://bssw.io/blog_posts/hpc-and-the-lab-manager" TargetMode="External"/><Relationship Id="rId5" Type="http://schemas.openxmlformats.org/officeDocument/2006/relationships/hyperlink" Target="https://www.exascaleproject.org/event/popper/" TargetMode="External"/><Relationship Id="rId10" Type="http://schemas.openxmlformats.org/officeDocument/2006/relationships/hyperlink" Target="https://files.eric.ed.gov/fulltext/ED344734.pdf" TargetMode="External"/><Relationship Id="rId4" Type="http://schemas.openxmlformats.org/officeDocument/2006/relationships/hyperlink" Target="https://ideas-productivity.org/events/hpcbp-070-labnotebooks" TargetMode="External"/><Relationship Id="rId9" Type="http://schemas.openxmlformats.org/officeDocument/2006/relationships/hyperlink" Target="https://wandb.ai/site" TargetMode="External"/><Relationship Id="rId14" Type="http://schemas.openxmlformats.org/officeDocument/2006/relationships/hyperlink" Target="https://doi.org/10.1038/d41586-018-05895-3" TargetMode="External"/></Relationships>
</file>

<file path=ppt/slides/_rels/slide62.xml.rels><?xml version="1.0" encoding="UTF-8" standalone="yes"?>
<Relationships xmlns="http://schemas.openxmlformats.org/package/2006/relationships"><Relationship Id="rId2" Type="http://schemas.openxmlformats.org/officeDocument/2006/relationships/hyperlink" Target="https://doi.org/10.1063/1.476021"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www.rd-alliance.org/groups/fair-for-research-software-fair4rs-wg/forum/"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arstechnica.com/information-technology/2019/10/chemists-discover-cross-platform-python-scripts-not-so-cross-platform/"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Anshu Dubey</a:t>
            </a:r>
          </a:p>
          <a:p>
            <a:r>
              <a:rPr lang="en-US" sz="2000" dirty="0"/>
              <a:t>Argonne National Laboratory</a:t>
            </a:r>
            <a:endParaRPr lang="en-US" sz="2400" dirty="0"/>
          </a:p>
          <a:p>
            <a:pPr>
              <a:spcBef>
                <a:spcPts val="2800"/>
              </a:spcBef>
            </a:pPr>
            <a:r>
              <a:rPr lang="en-US" sz="2000" b="0" i="0" dirty="0">
                <a:solidFill>
                  <a:srgbClr val="111111"/>
                </a:solidFill>
                <a:effectLst/>
                <a:latin typeface="+mn-lt"/>
              </a:rPr>
              <a:t>Open-Source Software for Fusion Energy (OSSFE) Conference</a:t>
            </a:r>
          </a:p>
          <a:p>
            <a:pPr>
              <a:spcBef>
                <a:spcPts val="2800"/>
              </a:spcBef>
            </a:pPr>
            <a:r>
              <a:rPr lang="en-US" sz="2000" dirty="0"/>
              <a:t>Contributors: David E. </a:t>
            </a:r>
            <a:r>
              <a:rPr lang="en-US" sz="2000" dirty="0" err="1"/>
              <a:t>Bernholdt</a:t>
            </a:r>
            <a:r>
              <a:rPr lang="en-US" sz="2000" dirty="0"/>
              <a:t> (ORNL), Jared O’Neal (ANL), Patricia A. Grubel (LANL), Michael A. </a:t>
            </a:r>
            <a:r>
              <a:rPr lang="en-US" sz="2000" dirty="0" err="1"/>
              <a:t>Heroux</a:t>
            </a:r>
            <a:r>
              <a:rPr lang="en-US" sz="2000" dirty="0"/>
              <a:t> (SNL), David M. Rogers (ORNL), Gregory R. Watson (ORNL)</a:t>
            </a:r>
          </a:p>
        </p:txBody>
      </p:sp>
    </p:spTree>
    <p:extLst>
      <p:ext uri="{BB962C8B-B14F-4D97-AF65-F5344CB8AC3E}">
        <p14:creationId xmlns:p14="http://schemas.microsoft.com/office/powerpoint/2010/main" val="1478374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a:t>
            </a:r>
            <a:r>
              <a:rPr lang="en-US"/>
              <a:t>which is in </a:t>
            </a:r>
            <a:r>
              <a:rPr lang="en-US" dirty="0"/>
              <a:t>the early stages</a:t>
            </a:r>
          </a:p>
          <a:p>
            <a:endParaRPr lang="en-US" dirty="0"/>
          </a:p>
        </p:txBody>
      </p:sp>
    </p:spTree>
    <p:extLst>
      <p:ext uri="{BB962C8B-B14F-4D97-AF65-F5344CB8AC3E}">
        <p14:creationId xmlns:p14="http://schemas.microsoft.com/office/powerpoint/2010/main" val="3889789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4114747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Supercomputing (SC)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b="1" dirty="0">
                <a:solidFill>
                  <a:schemeClr val="tx2"/>
                </a:solidFill>
              </a:rPr>
              <a:t>Create tangible progress towards scientific rigor by enhancing the reproducibility of accepted papers</a:t>
            </a:r>
          </a:p>
          <a:p>
            <a:r>
              <a:rPr lang="en-US" sz="2000" dirty="0"/>
              <a:t>The Artifact Description (AD) Appendix will be auto-generated from author responses</a:t>
            </a:r>
          </a:p>
          <a:p>
            <a:pPr lvl="1"/>
            <a:r>
              <a:rPr lang="en-US" sz="1800" dirty="0"/>
              <a:t>Greater emphasis on linking to the broader products resulting from research</a:t>
            </a:r>
          </a:p>
          <a:p>
            <a:pPr lvl="1"/>
            <a:r>
              <a:rPr lang="en-US" sz="1800" dirty="0"/>
              <a:t>An indication that no artifacts were created or used might also be acceptable</a:t>
            </a:r>
            <a:endParaRPr lang="en-US" dirty="0"/>
          </a:p>
          <a:p>
            <a:r>
              <a:rPr lang="en-US" sz="2000" dirty="0"/>
              <a:t>For accepted papers, the availability and functionality of automated Artifact Evaluation (AE) will be evaluated and rewarded</a:t>
            </a:r>
          </a:p>
          <a:p>
            <a:pPr lvl="1"/>
            <a:r>
              <a:rPr lang="en-US" sz="1800" dirty="0"/>
              <a:t>Easily reproduce a paper’s key results and claims with provided artifacts</a:t>
            </a:r>
          </a:p>
          <a:p>
            <a:r>
              <a:rPr lang="en-US" sz="2000" dirty="0"/>
              <a:t>Accepted papers with available artifacts will be honored with the appropriate ACM badges.</a:t>
            </a:r>
          </a:p>
          <a:p>
            <a:r>
              <a:rPr lang="en-US" sz="2000" dirty="0"/>
              <a:t>Collaborating with Chameleon Cloud, </a:t>
            </a:r>
            <a:r>
              <a:rPr lang="en-US" sz="2000" dirty="0" err="1"/>
              <a:t>CloudLab</a:t>
            </a:r>
            <a:r>
              <a:rPr lang="en-US" sz="2000" dirty="0"/>
              <a:t>, Jetstream via XSEDE, SDSC, and TACC for infrastructure needs</a:t>
            </a:r>
          </a:p>
          <a:p>
            <a:pPr lvl="1"/>
            <a:r>
              <a:rPr lang="en-US" sz="1800" dirty="0"/>
              <a:t>Webinars will be provided for authors interested in using these resources</a:t>
            </a:r>
          </a:p>
        </p:txBody>
      </p:sp>
    </p:spTree>
    <p:extLst>
      <p:ext uri="{BB962C8B-B14F-4D97-AF65-F5344CB8AC3E}">
        <p14:creationId xmlns:p14="http://schemas.microsoft.com/office/powerpoint/2010/main" val="2454854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AD/AE Appendices Process &amp; Badges</a:t>
            </a:r>
          </a:p>
        </p:txBody>
      </p:sp>
      <p:sp>
        <p:nvSpPr>
          <p:cNvPr id="5" name="Content Placeholder 4"/>
          <p:cNvSpPr>
            <a:spLocks noGrp="1"/>
          </p:cNvSpPr>
          <p:nvPr>
            <p:ph sz="quarter" idx="1"/>
          </p:nvPr>
        </p:nvSpPr>
        <p:spPr>
          <a:xfrm>
            <a:off x="365760" y="1141612"/>
            <a:ext cx="11369809" cy="4047778"/>
          </a:xfrm>
        </p:spPr>
        <p:txBody>
          <a:bodyPr/>
          <a:lstStyle/>
          <a:p>
            <a:r>
              <a:rPr lang="en-US" dirty="0"/>
              <a:t>Artifact Description/Artifact Evaluation (AD/AE) process is single-blind</a:t>
            </a:r>
          </a:p>
          <a:p>
            <a:r>
              <a:rPr lang="en-US" dirty="0"/>
              <a:t>The terms artifact and research object are synonymous</a:t>
            </a:r>
          </a:p>
          <a:p>
            <a:pPr lvl="1"/>
            <a:r>
              <a:rPr lang="en-US" dirty="0"/>
              <a:t>Software, datasets, environment configuration, mechanized proofs, benchmarks, test suites with scripts, etc. </a:t>
            </a:r>
          </a:p>
          <a:p>
            <a:r>
              <a:rPr lang="en-US" dirty="0"/>
              <a:t>A complete artifact package must contain (1) the computational artifacts, and (2) instructions/documentation describing the contents and how to use it</a:t>
            </a:r>
          </a:p>
          <a:p>
            <a:r>
              <a:rPr lang="en-US" sz="2400" dirty="0"/>
              <a:t>The goal of Artifact Description is to provide the evidence needed for greater scientific rigor and transparency of the scientific conclusions of the manuscript</a:t>
            </a:r>
          </a:p>
          <a:p>
            <a:pPr lvl="1"/>
            <a:r>
              <a:rPr lang="en-US" b="1" dirty="0"/>
              <a:t>Mandatory</a:t>
            </a:r>
            <a:r>
              <a:rPr lang="en-US" dirty="0"/>
              <a:t> for paper submissions (since SC19)</a:t>
            </a:r>
          </a:p>
          <a:p>
            <a:r>
              <a:rPr lang="en-US" dirty="0"/>
              <a:t>The goal of Artifact Evaluation is to award badges to artifacts of accepted papers</a:t>
            </a:r>
          </a:p>
          <a:p>
            <a:pPr lvl="1"/>
            <a:r>
              <a:rPr lang="en-US" dirty="0"/>
              <a:t>An </a:t>
            </a:r>
            <a:r>
              <a:rPr lang="en-US" b="1" dirty="0"/>
              <a:t>optional step</a:t>
            </a:r>
            <a:endParaRPr lang="en-US" dirty="0"/>
          </a:p>
          <a:p>
            <a:endParaRPr lang="en-US" sz="2000" dirty="0"/>
          </a:p>
        </p:txBody>
      </p:sp>
    </p:spTree>
    <p:extLst>
      <p:ext uri="{BB962C8B-B14F-4D97-AF65-F5344CB8AC3E}">
        <p14:creationId xmlns:p14="http://schemas.microsoft.com/office/powerpoint/2010/main" val="397389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fontScale="92500" lnSpcReduction="10000"/>
          </a:bodyPr>
          <a:lstStyle/>
          <a:p>
            <a:r>
              <a:rPr lang="en-US" dirty="0"/>
              <a:t>More publication venues are adding reproducibility </a:t>
            </a:r>
            <a:r>
              <a:rPr lang="en-US" b="1" dirty="0"/>
              <a:t>recognition</a:t>
            </a:r>
            <a:r>
              <a:rPr lang="en-US" dirty="0"/>
              <a:t> or </a:t>
            </a:r>
            <a:r>
              <a:rPr lang="en-US" b="1" dirty="0"/>
              <a:t>requirements</a:t>
            </a:r>
            <a:endParaRPr lang="en-US" dirty="0"/>
          </a:p>
          <a:p>
            <a:r>
              <a:rPr lang="en-US" dirty="0"/>
              <a:t>ACM </a:t>
            </a:r>
            <a:r>
              <a:rPr lang="en-US" strike="sngStrike" dirty="0"/>
              <a:t>Replicated</a:t>
            </a:r>
            <a:r>
              <a:rPr lang="en-US" dirty="0"/>
              <a:t> Reproducible Computational Results (RCR)</a:t>
            </a:r>
          </a:p>
          <a:p>
            <a:pPr lvl="1"/>
            <a:r>
              <a:rPr lang="en-US" dirty="0"/>
              <a:t>ACM TOMS, TOMACS</a:t>
            </a:r>
          </a:p>
          <a:p>
            <a:pPr lvl="1"/>
            <a:r>
              <a:rPr lang="en-US" dirty="0">
                <a:hlinkClick r:id="rId2"/>
              </a:rPr>
              <a:t>http://toms.acm.org/replicated-computational-results.cfm</a:t>
            </a:r>
            <a:r>
              <a:rPr lang="en-US" dirty="0"/>
              <a:t> </a:t>
            </a:r>
          </a:p>
          <a:p>
            <a:r>
              <a:rPr lang="en-US" dirty="0"/>
              <a:t>ACM Badging</a:t>
            </a:r>
          </a:p>
          <a:p>
            <a:pPr lvl="1"/>
            <a:r>
              <a:rPr lang="en-US" dirty="0"/>
              <a:t>Functional, reusable, available, replicated, reproduced</a:t>
            </a:r>
          </a:p>
          <a:p>
            <a:pPr lvl="1"/>
            <a:r>
              <a:rPr lang="en-US" dirty="0">
                <a:hlinkClick r:id="rId3"/>
              </a:rPr>
              <a:t>https://www.acm.org/publications/policies/artifact-review-and-badging-current</a:t>
            </a:r>
            <a:endParaRPr lang="en-US" dirty="0"/>
          </a:p>
          <a:p>
            <a:r>
              <a:rPr lang="en-US" dirty="0"/>
              <a:t>These conferences have artifact evaluation appendices:</a:t>
            </a:r>
          </a:p>
          <a:p>
            <a:pPr lvl="1"/>
            <a:r>
              <a:rPr lang="en-US" dirty="0"/>
              <a:t>CGO, </a:t>
            </a:r>
            <a:r>
              <a:rPr lang="en-US" dirty="0" err="1"/>
              <a:t>PPoPP</a:t>
            </a:r>
            <a:r>
              <a:rPr lang="en-US" dirty="0"/>
              <a:t>, PACT, RTSS and SC</a:t>
            </a:r>
          </a:p>
          <a:p>
            <a:pPr lvl="1"/>
            <a:r>
              <a:rPr lang="en-US" dirty="0">
                <a:hlinkClick r:id="rId4"/>
              </a:rPr>
              <a:t>http://fursin.net/reproducibility.html</a:t>
            </a:r>
            <a:endParaRPr lang="en-US" dirty="0"/>
          </a:p>
          <a:p>
            <a:r>
              <a:rPr lang="en-US" dirty="0"/>
              <a:t>NISO Committee on Reproducibility and Badging</a:t>
            </a:r>
          </a:p>
          <a:p>
            <a:pPr lvl="1"/>
            <a:r>
              <a:rPr lang="en-US" dirty="0">
                <a:hlinkClick r:id="rId5"/>
              </a:rPr>
              <a:t>https://www.niso.org/niso-io/2019/01/new-niso-project-badging-scheme-reproducibility-computational-and-computing</a:t>
            </a:r>
            <a:r>
              <a:rPr lang="en-US" dirty="0"/>
              <a:t> </a:t>
            </a:r>
          </a:p>
          <a:p>
            <a:pPr lvl="1"/>
            <a:r>
              <a:rPr lang="en-US" dirty="0"/>
              <a:t>Publishers: ACM, IEEE, </a:t>
            </a:r>
            <a:r>
              <a:rPr lang="en-US" dirty="0" err="1"/>
              <a:t>figshare</a:t>
            </a:r>
            <a:r>
              <a:rPr lang="en-US" dirty="0"/>
              <a:t>, STM, Reed Elsevier, Springer Nature</a:t>
            </a:r>
          </a:p>
        </p:txBody>
      </p:sp>
    </p:spTree>
    <p:extLst>
      <p:ext uri="{BB962C8B-B14F-4D97-AF65-F5344CB8AC3E}">
        <p14:creationId xmlns:p14="http://schemas.microsoft.com/office/powerpoint/2010/main" val="2582928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92187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endParaRPr lang="en-US"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3111611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endParaRPr lang="en-US"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73528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endParaRPr lang="en-US"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926442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1426970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0"/>
            <a:ext cx="11369809" cy="5492759"/>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for the tutorial is: </a:t>
            </a:r>
            <a:r>
              <a:rPr lang="en-US" sz="1600" b="0" i="0" dirty="0">
                <a:solidFill>
                  <a:srgbClr val="111111"/>
                </a:solidFill>
                <a:effectLst/>
                <a:latin typeface="+mn-lt"/>
              </a:rPr>
              <a:t>Anshu Dubey, </a:t>
            </a:r>
          </a:p>
          <a:p>
            <a:pPr>
              <a:spcBef>
                <a:spcPts val="400"/>
              </a:spcBef>
            </a:pPr>
            <a:endParaRPr lang="en-US" sz="1600" dirty="0"/>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p>
          <a:p>
            <a:pPr>
              <a:spcBef>
                <a:spcPts val="400"/>
              </a:spcBef>
            </a:pPr>
            <a:r>
              <a:rPr lang="en-US" sz="1400" b="0" i="0" dirty="0">
                <a:effectLst/>
                <a:latin typeface="+mn-lt"/>
              </a:rPr>
              <a:t>This work was supported by the U.S. Department of Energy, Office of Science, Office of Advanced Scientific Computing Research, Next-Generation Scientific Software Technologies (NGSST) program.</a:t>
            </a:r>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175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507995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466741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05CF8D7-AE7E-0ECA-F80F-38A8FBCC26B6}"/>
              </a:ext>
            </a:extLst>
          </p:cNvPr>
          <p:cNvSpPr/>
          <p:nvPr/>
        </p:nvSpPr>
        <p:spPr>
          <a:xfrm>
            <a:off x="1226562" y="1910442"/>
            <a:ext cx="9289038" cy="2873829"/>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3200" dirty="0">
                <a:solidFill>
                  <a:schemeClr val="bg1"/>
                </a:solidFill>
              </a:rPr>
              <a:t>Running simulations for science discovery is more of a craft and less of science. More than any other aspect of computational science it relies on experience and acquired wisdom that helps one develop a nose for fruitful possibilities</a:t>
            </a:r>
            <a:r>
              <a:rPr lang="en-US" sz="2000" dirty="0">
                <a:solidFill>
                  <a:schemeClr val="bg1"/>
                </a:solidFill>
              </a:rPr>
              <a:t>.</a:t>
            </a:r>
          </a:p>
        </p:txBody>
      </p:sp>
      <p:sp>
        <p:nvSpPr>
          <p:cNvPr id="2" name="Title 1">
            <a:extLst>
              <a:ext uri="{FF2B5EF4-FFF2-40B4-BE49-F238E27FC236}">
                <a16:creationId xmlns:a16="http://schemas.microsoft.com/office/drawing/2014/main" id="{168FD247-BB59-D291-0D61-1651524AF4DA}"/>
              </a:ext>
            </a:extLst>
          </p:cNvPr>
          <p:cNvSpPr>
            <a:spLocks noGrp="1"/>
          </p:cNvSpPr>
          <p:nvPr>
            <p:ph type="title"/>
          </p:nvPr>
        </p:nvSpPr>
        <p:spPr>
          <a:xfrm>
            <a:off x="365760" y="411480"/>
            <a:ext cx="11372473" cy="914400"/>
          </a:xfrm>
        </p:spPr>
        <p:txBody>
          <a:bodyPr/>
          <a:lstStyle/>
          <a:p>
            <a:r>
              <a:rPr lang="en-US" dirty="0"/>
              <a:t>Strategies for Improving Reproducibility </a:t>
            </a:r>
            <a:r>
              <a:rPr lang="en-US" i="1" u="sng" dirty="0"/>
              <a:t>in Computational</a:t>
            </a:r>
            <a:r>
              <a:rPr lang="en-US" u="sng" dirty="0"/>
              <a:t> Experiments</a:t>
            </a:r>
            <a:endParaRPr lang="en-US" dirty="0"/>
          </a:p>
        </p:txBody>
      </p:sp>
    </p:spTree>
    <p:extLst>
      <p:ext uri="{BB962C8B-B14F-4D97-AF65-F5344CB8AC3E}">
        <p14:creationId xmlns:p14="http://schemas.microsoft.com/office/powerpoint/2010/main" val="1583784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Why do you need to plan?</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312"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9325656" y="4029739"/>
            <a:ext cx="1832627" cy="2023819"/>
          </a:xfrm>
          <a:prstGeom prst="rect">
            <a:avLst/>
          </a:prstGeom>
          <a:noFill/>
          <a:ln>
            <a:noFill/>
          </a:ln>
        </p:spPr>
      </p:pic>
      <p:sp>
        <p:nvSpPr>
          <p:cNvPr id="5" name="Content Placeholder 2">
            <a:extLst>
              <a:ext uri="{FF2B5EF4-FFF2-40B4-BE49-F238E27FC236}">
                <a16:creationId xmlns:a16="http://schemas.microsoft.com/office/drawing/2014/main" id="{0573B9A3-A2C0-A6E1-D144-630FAFCCEF6E}"/>
              </a:ext>
            </a:extLst>
          </p:cNvPr>
          <p:cNvSpPr txBox="1">
            <a:spLocks/>
          </p:cNvSpPr>
          <p:nvPr/>
        </p:nvSpPr>
        <p:spPr bwMode="auto">
          <a:xfrm>
            <a:off x="450592" y="1227716"/>
            <a:ext cx="7580326" cy="50140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Machines are expensive and rare resources</a:t>
            </a:r>
          </a:p>
          <a:p>
            <a:pPr lvl="1"/>
            <a:r>
              <a:rPr lang="en-US" dirty="0"/>
              <a:t>Operating them is also very expensive</a:t>
            </a:r>
          </a:p>
          <a:p>
            <a:pPr lvl="2"/>
            <a:r>
              <a:rPr lang="en-US" dirty="0">
                <a:solidFill>
                  <a:srgbClr val="C00000"/>
                </a:solidFill>
              </a:rPr>
              <a:t>If you made a mistake in your input parameters and got garbage results on a large scale run, you just wasted hundreds of thousands of dollars </a:t>
            </a:r>
          </a:p>
          <a:p>
            <a:pPr lvl="1"/>
            <a:r>
              <a:rPr lang="en-US" dirty="0"/>
              <a:t>Many people are competing for these resources</a:t>
            </a:r>
          </a:p>
          <a:p>
            <a:pPr lvl="2"/>
            <a:r>
              <a:rPr lang="en-US" dirty="0">
                <a:solidFill>
                  <a:srgbClr val="C00000"/>
                </a:solidFill>
              </a:rPr>
              <a:t>Your wasted run is likely to be either your or someone else’s opportunity lost</a:t>
            </a:r>
          </a:p>
          <a:p>
            <a:pPr lvl="1"/>
            <a:r>
              <a:rPr lang="en-US" dirty="0"/>
              <a:t>You are likely charting new scientific territory</a:t>
            </a:r>
          </a:p>
          <a:p>
            <a:pPr lvl="2"/>
            <a:r>
              <a:rPr lang="en-US" dirty="0">
                <a:solidFill>
                  <a:srgbClr val="C00000"/>
                </a:solidFill>
              </a:rPr>
              <a:t>Some aspect of using your code may not have been important before, but may become critical in the new study</a:t>
            </a:r>
          </a:p>
          <a:p>
            <a:pPr lvl="2"/>
            <a:r>
              <a:rPr lang="en-US" dirty="0">
                <a:solidFill>
                  <a:srgbClr val="C00000"/>
                </a:solidFill>
              </a:rPr>
              <a:t>Some solver may run up against the limits of its validity</a:t>
            </a:r>
          </a:p>
          <a:p>
            <a:pPr lvl="2"/>
            <a:r>
              <a:rPr lang="en-US" dirty="0">
                <a:solidFill>
                  <a:srgbClr val="C00000"/>
                </a:solidFill>
              </a:rPr>
              <a:t>Inflight correction may be needed to parameters to continue with the study</a:t>
            </a:r>
          </a:p>
          <a:p>
            <a:r>
              <a:rPr lang="en-US" dirty="0"/>
              <a:t>Aim for no surprises, but be prepared for them</a:t>
            </a:r>
          </a:p>
        </p:txBody>
      </p:sp>
    </p:spTree>
    <p:extLst>
      <p:ext uri="{BB962C8B-B14F-4D97-AF65-F5344CB8AC3E}">
        <p14:creationId xmlns:p14="http://schemas.microsoft.com/office/powerpoint/2010/main" val="3773718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Planning</a:t>
            </a:r>
            <a:endParaRPr lang="en-US"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054305"/>
            <a:ext cx="5264075" cy="5167199"/>
          </a:xfrm>
        </p:spPr>
        <p:txBody>
          <a:bodyPr>
            <a:normAutofit lnSpcReduction="10000"/>
          </a:bodyPr>
          <a:lstStyle/>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what to expect (in results, performance/cost, etc.)</a:t>
            </a:r>
          </a:p>
          <a:p>
            <a:pPr lvl="1"/>
            <a:r>
              <a:rPr lang="en-US" dirty="0"/>
              <a:t>How will you convince yourself that your results are trustworthy? </a:t>
            </a:r>
          </a:p>
          <a:p>
            <a:r>
              <a:rPr lang="en-US" dirty="0"/>
              <a:t>Develop helpful diagnostics</a:t>
            </a:r>
          </a:p>
          <a:p>
            <a:pPr lvl="1"/>
            <a:r>
              <a:rPr lang="en-US" dirty="0"/>
              <a:t>Low overhead ways of confirming the health of the run</a:t>
            </a:r>
          </a:p>
          <a:p>
            <a:pPr lvl="2"/>
            <a:r>
              <a:rPr lang="en-US" dirty="0"/>
              <a:t>Are conserved quantities conserved?</a:t>
            </a:r>
          </a:p>
          <a:p>
            <a:pPr lvl="2"/>
            <a:r>
              <a:rPr lang="en-US" dirty="0"/>
              <a:t>Has any quantity become unphysical?</a:t>
            </a:r>
          </a:p>
          <a:p>
            <a:endParaRPr lang="en-US" dirty="0"/>
          </a:p>
        </p:txBody>
      </p:sp>
      <p:sp>
        <p:nvSpPr>
          <p:cNvPr id="4" name="Content Placeholder 2">
            <a:extLst>
              <a:ext uri="{FF2B5EF4-FFF2-40B4-BE49-F238E27FC236}">
                <a16:creationId xmlns:a16="http://schemas.microsoft.com/office/drawing/2014/main" id="{1BA6B439-E2F8-DEC8-CB21-73DB184655B1}"/>
              </a:ext>
            </a:extLst>
          </p:cNvPr>
          <p:cNvSpPr txBox="1">
            <a:spLocks/>
          </p:cNvSpPr>
          <p:nvPr/>
        </p:nvSpPr>
        <p:spPr bwMode="auto">
          <a:xfrm>
            <a:off x="5814920" y="670140"/>
            <a:ext cx="6257364" cy="51671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a:p>
            <a:r>
              <a:rPr lang="en-US" dirty="0"/>
              <a:t>Develop hierarchy of analysis</a:t>
            </a:r>
          </a:p>
          <a:p>
            <a:pPr lvl="1"/>
            <a:r>
              <a:rPr lang="en-US" dirty="0"/>
              <a:t>Full analysis of runs is not feasible in flight</a:t>
            </a:r>
          </a:p>
          <a:p>
            <a:pPr lvl="1"/>
            <a:r>
              <a:rPr lang="en-US" dirty="0"/>
              <a:t>Intermediate level analysis can give further insight into health of the simulation</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1130516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AD9BB-395B-66A5-5D5E-B94329EF58ED}"/>
              </a:ext>
            </a:extLst>
          </p:cNvPr>
          <p:cNvSpPr>
            <a:spLocks noGrp="1"/>
          </p:cNvSpPr>
          <p:nvPr>
            <p:ph type="title"/>
          </p:nvPr>
        </p:nvSpPr>
        <p:spPr/>
        <p:txBody>
          <a:bodyPr/>
          <a:lstStyle/>
          <a:p>
            <a:r>
              <a:rPr lang="en-US" dirty="0"/>
              <a:t>Story of one simulation campaign</a:t>
            </a:r>
          </a:p>
        </p:txBody>
      </p:sp>
      <p:sp>
        <p:nvSpPr>
          <p:cNvPr id="3" name="Content Placeholder 2">
            <a:extLst>
              <a:ext uri="{FF2B5EF4-FFF2-40B4-BE49-F238E27FC236}">
                <a16:creationId xmlns:a16="http://schemas.microsoft.com/office/drawing/2014/main" id="{13C86A4D-96BB-6C1B-67D4-D498DE9DAFF2}"/>
              </a:ext>
            </a:extLst>
          </p:cNvPr>
          <p:cNvSpPr>
            <a:spLocks noGrp="1"/>
          </p:cNvSpPr>
          <p:nvPr>
            <p:ph idx="1"/>
          </p:nvPr>
        </p:nvSpPr>
        <p:spPr>
          <a:xfrm>
            <a:off x="409507" y="1405111"/>
            <a:ext cx="11369809" cy="4047778"/>
          </a:xfrm>
        </p:spPr>
        <p:txBody>
          <a:bodyPr/>
          <a:lstStyle/>
          <a:p>
            <a:r>
              <a:rPr lang="en-US" dirty="0"/>
              <a:t>Theory of Type </a:t>
            </a:r>
            <a:r>
              <a:rPr lang="en-US" dirty="0" err="1"/>
              <a:t>Ia</a:t>
            </a:r>
            <a:r>
              <a:rPr lang="en-US" dirty="0"/>
              <a:t> supernova explosion – 2006/2007</a:t>
            </a:r>
          </a:p>
          <a:p>
            <a:pPr lvl="1"/>
            <a:r>
              <a:rPr lang="en-US" dirty="0"/>
              <a:t>Evidence from observations: </a:t>
            </a:r>
          </a:p>
          <a:p>
            <a:pPr lvl="2"/>
            <a:r>
              <a:rPr lang="en-US" dirty="0"/>
              <a:t>Light curve powered by Ni56 decay</a:t>
            </a:r>
          </a:p>
          <a:p>
            <a:pPr lvl="2"/>
            <a:r>
              <a:rPr lang="en-US" dirty="0"/>
              <a:t>Evidence of medium weight elements, but in much smaller quantities</a:t>
            </a:r>
          </a:p>
          <a:p>
            <a:pPr lvl="1"/>
            <a:r>
              <a:rPr lang="en-US" dirty="0"/>
              <a:t>Implied transition from deflagration to detonation</a:t>
            </a:r>
          </a:p>
          <a:p>
            <a:r>
              <a:rPr lang="en-US" dirty="0"/>
              <a:t>A 2D exploratory run had given a tantalizing answer to how?</a:t>
            </a:r>
          </a:p>
          <a:p>
            <a:pPr lvl="1"/>
            <a:r>
              <a:rPr lang="en-US" dirty="0"/>
              <a:t>To confirm a full 3D run was needed at good enough resolution</a:t>
            </a:r>
          </a:p>
          <a:p>
            <a:pPr lvl="1"/>
            <a:r>
              <a:rPr lang="en-US" dirty="0"/>
              <a:t>It would be the largest run of its kind at the time – totally uncharted territory</a:t>
            </a:r>
          </a:p>
          <a:p>
            <a:pPr lvl="1"/>
            <a:r>
              <a:rPr lang="en-US" dirty="0"/>
              <a:t>Until then 3D runs had been octants relying on symmetry</a:t>
            </a:r>
          </a:p>
          <a:p>
            <a:pPr lvl="2"/>
            <a:r>
              <a:rPr lang="en-US" dirty="0"/>
              <a:t>The 2D run had shown that symmetry had to be avoided</a:t>
            </a:r>
          </a:p>
        </p:txBody>
      </p:sp>
    </p:spTree>
    <p:extLst>
      <p:ext uri="{BB962C8B-B14F-4D97-AF65-F5344CB8AC3E}">
        <p14:creationId xmlns:p14="http://schemas.microsoft.com/office/powerpoint/2010/main" val="82696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27AA-E90C-9E73-9F78-A1907E2A009C}"/>
              </a:ext>
            </a:extLst>
          </p:cNvPr>
          <p:cNvSpPr>
            <a:spLocks noGrp="1"/>
          </p:cNvSpPr>
          <p:nvPr>
            <p:ph type="title"/>
          </p:nvPr>
        </p:nvSpPr>
        <p:spPr/>
        <p:txBody>
          <a:bodyPr/>
          <a:lstStyle/>
          <a:p>
            <a:r>
              <a:rPr lang="en-US" dirty="0"/>
              <a:t>Preparation Steps</a:t>
            </a:r>
          </a:p>
        </p:txBody>
      </p:sp>
      <p:sp>
        <p:nvSpPr>
          <p:cNvPr id="3" name="Content Placeholder 2">
            <a:extLst>
              <a:ext uri="{FF2B5EF4-FFF2-40B4-BE49-F238E27FC236}">
                <a16:creationId xmlns:a16="http://schemas.microsoft.com/office/drawing/2014/main" id="{47F33A05-64E3-D838-EAB7-99CE5B676A05}"/>
              </a:ext>
            </a:extLst>
          </p:cNvPr>
          <p:cNvSpPr>
            <a:spLocks noGrp="1"/>
          </p:cNvSpPr>
          <p:nvPr>
            <p:ph idx="1"/>
          </p:nvPr>
        </p:nvSpPr>
        <p:spPr/>
        <p:txBody>
          <a:bodyPr/>
          <a:lstStyle/>
          <a:p>
            <a:r>
              <a:rPr lang="en-US" dirty="0"/>
              <a:t>Step 1 – develop a test that represents the most complex physics interactions</a:t>
            </a:r>
          </a:p>
          <a:p>
            <a:r>
              <a:rPr lang="en-US" dirty="0"/>
              <a:t>Challenges:</a:t>
            </a:r>
          </a:p>
          <a:p>
            <a:pPr lvl="1"/>
            <a:r>
              <a:rPr lang="en-US" dirty="0"/>
              <a:t>Features take a long time to develop</a:t>
            </a:r>
          </a:p>
          <a:p>
            <a:pPr lvl="1"/>
            <a:r>
              <a:rPr lang="en-US" dirty="0"/>
              <a:t>Want to ensure that at least one refinement step occurs during the test</a:t>
            </a:r>
          </a:p>
          <a:p>
            <a:pPr lvl="1"/>
            <a:r>
              <a:rPr lang="en-US" dirty="0"/>
              <a:t>IO too slow to restart from a large checkpoint at late stage of the run</a:t>
            </a:r>
          </a:p>
          <a:p>
            <a:pPr lvl="2"/>
            <a:r>
              <a:rPr lang="en-US" dirty="0"/>
              <a:t>Also test would need a large chunk of the machine</a:t>
            </a:r>
          </a:p>
          <a:p>
            <a:r>
              <a:rPr lang="en-US" dirty="0"/>
              <a:t>Use physics understanding to create initial conditions that would quickly develop comparable complexity</a:t>
            </a:r>
          </a:p>
          <a:p>
            <a:pPr lvl="1"/>
            <a:endParaRPr lang="en-US" dirty="0"/>
          </a:p>
        </p:txBody>
      </p:sp>
    </p:spTree>
    <p:extLst>
      <p:ext uri="{BB962C8B-B14F-4D97-AF65-F5344CB8AC3E}">
        <p14:creationId xmlns:p14="http://schemas.microsoft.com/office/powerpoint/2010/main" val="1390668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27AA-E90C-9E73-9F78-A1907E2A009C}"/>
              </a:ext>
            </a:extLst>
          </p:cNvPr>
          <p:cNvSpPr>
            <a:spLocks noGrp="1"/>
          </p:cNvSpPr>
          <p:nvPr>
            <p:ph type="title"/>
          </p:nvPr>
        </p:nvSpPr>
        <p:spPr/>
        <p:txBody>
          <a:bodyPr/>
          <a:lstStyle/>
          <a:p>
            <a:r>
              <a:rPr lang="en-US" dirty="0"/>
              <a:t>Preparation Steps</a:t>
            </a:r>
          </a:p>
        </p:txBody>
      </p:sp>
      <p:sp>
        <p:nvSpPr>
          <p:cNvPr id="3" name="Content Placeholder 2">
            <a:extLst>
              <a:ext uri="{FF2B5EF4-FFF2-40B4-BE49-F238E27FC236}">
                <a16:creationId xmlns:a16="http://schemas.microsoft.com/office/drawing/2014/main" id="{47F33A05-64E3-D838-EAB7-99CE5B676A05}"/>
              </a:ext>
            </a:extLst>
          </p:cNvPr>
          <p:cNvSpPr>
            <a:spLocks noGrp="1"/>
          </p:cNvSpPr>
          <p:nvPr>
            <p:ph idx="1"/>
          </p:nvPr>
        </p:nvSpPr>
        <p:spPr/>
        <p:txBody>
          <a:bodyPr/>
          <a:lstStyle/>
          <a:p>
            <a:r>
              <a:rPr lang="en-US" dirty="0"/>
              <a:t>Step 2 – Use the new test to characterize the performance behavior of the target platform</a:t>
            </a:r>
          </a:p>
          <a:p>
            <a:r>
              <a:rPr lang="en-US" dirty="0"/>
              <a:t>Motivation:</a:t>
            </a:r>
          </a:p>
          <a:p>
            <a:pPr lvl="1"/>
            <a:r>
              <a:rPr lang="en-US" dirty="0"/>
              <a:t>Standard performance studies could not give crucial information</a:t>
            </a:r>
          </a:p>
          <a:p>
            <a:pPr lvl="1"/>
            <a:r>
              <a:rPr lang="en-US" dirty="0"/>
              <a:t>AMR refinement patterns make each application different</a:t>
            </a:r>
          </a:p>
          <a:p>
            <a:pPr lvl="1"/>
            <a:r>
              <a:rPr lang="en-US" dirty="0"/>
              <a:t>Interoperability and trade-off opportunities needed to explored in a closely resembling simulation behavior</a:t>
            </a:r>
          </a:p>
          <a:p>
            <a:r>
              <a:rPr lang="en-US" dirty="0"/>
              <a:t>Full fidelity 2D runs, and a set of runs of the new test provided enough information to extrapolate and estimate needed CPU hours </a:t>
            </a:r>
          </a:p>
          <a:p>
            <a:pPr lvl="1"/>
            <a:endParaRPr lang="en-US" dirty="0"/>
          </a:p>
        </p:txBody>
      </p:sp>
    </p:spTree>
    <p:extLst>
      <p:ext uri="{BB962C8B-B14F-4D97-AF65-F5344CB8AC3E}">
        <p14:creationId xmlns:p14="http://schemas.microsoft.com/office/powerpoint/2010/main" val="445286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27AA-E90C-9E73-9F78-A1907E2A009C}"/>
              </a:ext>
            </a:extLst>
          </p:cNvPr>
          <p:cNvSpPr>
            <a:spLocks noGrp="1"/>
          </p:cNvSpPr>
          <p:nvPr>
            <p:ph type="title"/>
          </p:nvPr>
        </p:nvSpPr>
        <p:spPr/>
        <p:txBody>
          <a:bodyPr/>
          <a:lstStyle/>
          <a:p>
            <a:r>
              <a:rPr lang="en-US" dirty="0"/>
              <a:t>Preparation Steps</a:t>
            </a:r>
          </a:p>
        </p:txBody>
      </p:sp>
      <p:sp>
        <p:nvSpPr>
          <p:cNvPr id="3" name="Content Placeholder 2">
            <a:extLst>
              <a:ext uri="{FF2B5EF4-FFF2-40B4-BE49-F238E27FC236}">
                <a16:creationId xmlns:a16="http://schemas.microsoft.com/office/drawing/2014/main" id="{47F33A05-64E3-D838-EAB7-99CE5B676A05}"/>
              </a:ext>
            </a:extLst>
          </p:cNvPr>
          <p:cNvSpPr>
            <a:spLocks noGrp="1"/>
          </p:cNvSpPr>
          <p:nvPr>
            <p:ph idx="1"/>
          </p:nvPr>
        </p:nvSpPr>
        <p:spPr>
          <a:xfrm>
            <a:off x="365760" y="1325880"/>
            <a:ext cx="11212158" cy="4047778"/>
          </a:xfrm>
        </p:spPr>
        <p:txBody>
          <a:bodyPr/>
          <a:lstStyle/>
          <a:p>
            <a:r>
              <a:rPr lang="en-US" dirty="0"/>
              <a:t>Step 3 – Look for trade-offs and optimization opportunities</a:t>
            </a:r>
          </a:p>
          <a:p>
            <a:r>
              <a:rPr lang="en-US" dirty="0"/>
              <a:t>Motivation:</a:t>
            </a:r>
          </a:p>
          <a:p>
            <a:pPr lvl="1"/>
            <a:r>
              <a:rPr lang="en-US" dirty="0"/>
              <a:t>Initial CPU estimates too high to complete the runs within allocations</a:t>
            </a:r>
          </a:p>
          <a:p>
            <a:pPr lvl="1"/>
            <a:r>
              <a:rPr lang="en-US" dirty="0"/>
              <a:t>Exploration of any parameter space needs to minimize individual run times</a:t>
            </a:r>
          </a:p>
          <a:p>
            <a:r>
              <a:rPr lang="en-US" dirty="0"/>
              <a:t>Many opportunities were found, documented in reference below. </a:t>
            </a:r>
            <a:endParaRPr lang="en-US" sz="1400" dirty="0"/>
          </a:p>
          <a:p>
            <a:pPr lvl="1"/>
            <a:r>
              <a:rPr lang="en-US" dirty="0"/>
              <a:t>Identify redundant refinement and get rid of it</a:t>
            </a:r>
          </a:p>
          <a:p>
            <a:pPr lvl="1"/>
            <a:r>
              <a:rPr lang="en-US" dirty="0"/>
              <a:t>Coarsen computations for some physics</a:t>
            </a:r>
          </a:p>
          <a:p>
            <a:pPr lvl="1"/>
            <a:r>
              <a:rPr lang="en-US" dirty="0"/>
              <a:t>Move some computations to post-processing</a:t>
            </a:r>
          </a:p>
          <a:p>
            <a:r>
              <a:rPr lang="en-US" b="1" dirty="0"/>
              <a:t>All optimizations were based on scientific and numerical intuitions</a:t>
            </a:r>
          </a:p>
        </p:txBody>
      </p:sp>
      <p:sp>
        <p:nvSpPr>
          <p:cNvPr id="4" name="TextBox 3">
            <a:extLst>
              <a:ext uri="{FF2B5EF4-FFF2-40B4-BE49-F238E27FC236}">
                <a16:creationId xmlns:a16="http://schemas.microsoft.com/office/drawing/2014/main" id="{D7C1379D-FEB9-988E-EB01-3C17171B996C}"/>
              </a:ext>
            </a:extLst>
          </p:cNvPr>
          <p:cNvSpPr txBox="1"/>
          <p:nvPr/>
        </p:nvSpPr>
        <p:spPr>
          <a:xfrm>
            <a:off x="189603" y="5854986"/>
            <a:ext cx="7636585" cy="683264"/>
          </a:xfrm>
          <a:prstGeom prst="rect">
            <a:avLst/>
          </a:prstGeom>
          <a:noFill/>
        </p:spPr>
        <p:txBody>
          <a:bodyPr wrap="square" lIns="118872" tIns="91440" rIns="118872" bIns="91440" rtlCol="0" anchor="ctr" anchorCtr="0">
            <a:normAutofit fontScale="85000" lnSpcReduction="20000"/>
          </a:bodyPr>
          <a:lstStyle/>
          <a:p>
            <a:pPr>
              <a:lnSpc>
                <a:spcPct val="90000"/>
              </a:lnSpc>
            </a:pPr>
            <a:r>
              <a:rPr lang="en-US" dirty="0">
                <a:solidFill>
                  <a:srgbClr val="C00000"/>
                </a:solidFill>
              </a:rPr>
              <a:t>Dubey A, Calder AC, Daley C, et al. Pragmatic optimizations for better scientific utilization of large supercomputers. The International Journal of High Performance Computing Applications. 2013;27(3):360-373. doi:</a:t>
            </a:r>
            <a:r>
              <a:rPr lang="en-US" dirty="0">
                <a:solidFill>
                  <a:srgbClr val="C00000"/>
                </a:solidFill>
                <a:hlinkClick r:id="rId2"/>
              </a:rPr>
              <a:t>10.1177/1094342012464404</a:t>
            </a:r>
            <a:endParaRPr lang="en-US" dirty="0">
              <a:solidFill>
                <a:srgbClr val="C00000"/>
              </a:solidFill>
            </a:endParaRPr>
          </a:p>
        </p:txBody>
      </p:sp>
    </p:spTree>
    <p:extLst>
      <p:ext uri="{BB962C8B-B14F-4D97-AF65-F5344CB8AC3E}">
        <p14:creationId xmlns:p14="http://schemas.microsoft.com/office/powerpoint/2010/main" val="1987501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27AA-E90C-9E73-9F78-A1907E2A009C}"/>
              </a:ext>
            </a:extLst>
          </p:cNvPr>
          <p:cNvSpPr>
            <a:spLocks noGrp="1"/>
          </p:cNvSpPr>
          <p:nvPr>
            <p:ph type="title"/>
          </p:nvPr>
        </p:nvSpPr>
        <p:spPr/>
        <p:txBody>
          <a:bodyPr/>
          <a:lstStyle/>
          <a:p>
            <a:r>
              <a:rPr lang="en-US" dirty="0"/>
              <a:t>Preparation Steps</a:t>
            </a:r>
          </a:p>
        </p:txBody>
      </p:sp>
      <p:sp>
        <p:nvSpPr>
          <p:cNvPr id="3" name="Content Placeholder 2">
            <a:extLst>
              <a:ext uri="{FF2B5EF4-FFF2-40B4-BE49-F238E27FC236}">
                <a16:creationId xmlns:a16="http://schemas.microsoft.com/office/drawing/2014/main" id="{47F33A05-64E3-D838-EAB7-99CE5B676A05}"/>
              </a:ext>
            </a:extLst>
          </p:cNvPr>
          <p:cNvSpPr>
            <a:spLocks noGrp="1"/>
          </p:cNvSpPr>
          <p:nvPr>
            <p:ph idx="1"/>
          </p:nvPr>
        </p:nvSpPr>
        <p:spPr>
          <a:xfrm>
            <a:off x="271631" y="1405111"/>
            <a:ext cx="11212158" cy="4047778"/>
          </a:xfrm>
        </p:spPr>
        <p:txBody>
          <a:bodyPr/>
          <a:lstStyle/>
          <a:p>
            <a:r>
              <a:rPr lang="en-US" dirty="0"/>
              <a:t>Step 4 – Prepare diagnostics and quick analysis mechanism</a:t>
            </a:r>
          </a:p>
          <a:p>
            <a:r>
              <a:rPr lang="en-US" dirty="0"/>
              <a:t>Examples-- diagnostics</a:t>
            </a:r>
          </a:p>
          <a:p>
            <a:pPr lvl="1"/>
            <a:r>
              <a:rPr lang="en-US" dirty="0"/>
              <a:t>Conservation of mass, momentum energy</a:t>
            </a:r>
          </a:p>
          <a:p>
            <a:pPr lvl="1"/>
            <a:r>
              <a:rPr lang="en-US" dirty="0"/>
              <a:t>Changes in dt recorded in the logfiles</a:t>
            </a:r>
          </a:p>
          <a:p>
            <a:pPr lvl="1"/>
            <a:r>
              <a:rPr lang="en-US" dirty="0"/>
              <a:t>Spikes in variable values</a:t>
            </a:r>
          </a:p>
          <a:p>
            <a:r>
              <a:rPr lang="en-US" dirty="0"/>
              <a:t>Examples – quick analysis</a:t>
            </a:r>
          </a:p>
          <a:p>
            <a:pPr lvl="1"/>
            <a:r>
              <a:rPr lang="en-US" dirty="0"/>
              <a:t>Quick visualization of random 2D slices</a:t>
            </a:r>
          </a:p>
          <a:p>
            <a:pPr lvl="1"/>
            <a:r>
              <a:rPr lang="en-US" sz="1800" dirty="0"/>
              <a:t>Inspection of critical quantities in 1D</a:t>
            </a:r>
          </a:p>
          <a:p>
            <a:pPr marL="346075" lvl="1" indent="0">
              <a:buNone/>
            </a:pPr>
            <a:endParaRPr lang="en-US" sz="1800" dirty="0"/>
          </a:p>
        </p:txBody>
      </p:sp>
    </p:spTree>
    <p:extLst>
      <p:ext uri="{BB962C8B-B14F-4D97-AF65-F5344CB8AC3E}">
        <p14:creationId xmlns:p14="http://schemas.microsoft.com/office/powerpoint/2010/main" val="3959781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046513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27AA-E90C-9E73-9F78-A1907E2A009C}"/>
              </a:ext>
            </a:extLst>
          </p:cNvPr>
          <p:cNvSpPr>
            <a:spLocks noGrp="1"/>
          </p:cNvSpPr>
          <p:nvPr>
            <p:ph type="title"/>
          </p:nvPr>
        </p:nvSpPr>
        <p:spPr/>
        <p:txBody>
          <a:bodyPr/>
          <a:lstStyle/>
          <a:p>
            <a:r>
              <a:rPr lang="en-US" dirty="0"/>
              <a:t>Preparation Steps</a:t>
            </a:r>
          </a:p>
        </p:txBody>
      </p:sp>
      <p:sp>
        <p:nvSpPr>
          <p:cNvPr id="3" name="Content Placeholder 2">
            <a:extLst>
              <a:ext uri="{FF2B5EF4-FFF2-40B4-BE49-F238E27FC236}">
                <a16:creationId xmlns:a16="http://schemas.microsoft.com/office/drawing/2014/main" id="{47F33A05-64E3-D838-EAB7-99CE5B676A05}"/>
              </a:ext>
            </a:extLst>
          </p:cNvPr>
          <p:cNvSpPr>
            <a:spLocks noGrp="1"/>
          </p:cNvSpPr>
          <p:nvPr>
            <p:ph idx="1"/>
          </p:nvPr>
        </p:nvSpPr>
        <p:spPr>
          <a:xfrm>
            <a:off x="271631" y="1405111"/>
            <a:ext cx="11212158" cy="4047778"/>
          </a:xfrm>
        </p:spPr>
        <p:txBody>
          <a:bodyPr/>
          <a:lstStyle/>
          <a:p>
            <a:r>
              <a:rPr lang="en-US" dirty="0"/>
              <a:t>Step 4 – Prepare diagnostics and quick analysis mechanism</a:t>
            </a:r>
          </a:p>
          <a:p>
            <a:r>
              <a:rPr lang="en-US" dirty="0"/>
              <a:t>Examples-- diagnostics</a:t>
            </a:r>
          </a:p>
          <a:p>
            <a:pPr lvl="1"/>
            <a:r>
              <a:rPr lang="en-US" dirty="0"/>
              <a:t>Conservation of mass, momentum energy</a:t>
            </a:r>
          </a:p>
          <a:p>
            <a:pPr lvl="1"/>
            <a:r>
              <a:rPr lang="en-US" dirty="0"/>
              <a:t>Changes in dt recorded in the logfiles</a:t>
            </a:r>
          </a:p>
          <a:p>
            <a:pPr lvl="1"/>
            <a:r>
              <a:rPr lang="en-US" dirty="0"/>
              <a:t>Spikes in variable values</a:t>
            </a:r>
          </a:p>
          <a:p>
            <a:r>
              <a:rPr lang="en-US" dirty="0"/>
              <a:t>Examples – quick analysis</a:t>
            </a:r>
          </a:p>
          <a:p>
            <a:pPr lvl="1"/>
            <a:r>
              <a:rPr lang="en-US" dirty="0"/>
              <a:t>Quick visualization of random 2D slices</a:t>
            </a:r>
          </a:p>
          <a:p>
            <a:pPr lvl="1"/>
            <a:r>
              <a:rPr lang="en-US" sz="1800" dirty="0"/>
              <a:t>Inspection of critical quantities in 1D</a:t>
            </a:r>
          </a:p>
          <a:p>
            <a:pPr marL="346075" lvl="1" indent="0">
              <a:buNone/>
            </a:pPr>
            <a:endParaRPr lang="en-US" sz="1800" dirty="0"/>
          </a:p>
        </p:txBody>
      </p:sp>
    </p:spTree>
    <p:extLst>
      <p:ext uri="{BB962C8B-B14F-4D97-AF65-F5344CB8AC3E}">
        <p14:creationId xmlns:p14="http://schemas.microsoft.com/office/powerpoint/2010/main" val="2928311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17296-5EEA-C053-E101-6F25F1AE1EF4}"/>
              </a:ext>
            </a:extLst>
          </p:cNvPr>
          <p:cNvSpPr>
            <a:spLocks noGrp="1"/>
          </p:cNvSpPr>
          <p:nvPr>
            <p:ph type="title"/>
          </p:nvPr>
        </p:nvSpPr>
        <p:spPr/>
        <p:txBody>
          <a:bodyPr/>
          <a:lstStyle/>
          <a:p>
            <a:r>
              <a:rPr lang="en-US" dirty="0"/>
              <a:t>Outcome</a:t>
            </a:r>
          </a:p>
        </p:txBody>
      </p:sp>
      <p:sp>
        <p:nvSpPr>
          <p:cNvPr id="3" name="Content Placeholder 2">
            <a:extLst>
              <a:ext uri="{FF2B5EF4-FFF2-40B4-BE49-F238E27FC236}">
                <a16:creationId xmlns:a16="http://schemas.microsoft.com/office/drawing/2014/main" id="{AE8184FE-6932-7B46-11FB-E7DBE9489D43}"/>
              </a:ext>
            </a:extLst>
          </p:cNvPr>
          <p:cNvSpPr>
            <a:spLocks noGrp="1"/>
          </p:cNvSpPr>
          <p:nvPr>
            <p:ph idx="1"/>
          </p:nvPr>
        </p:nvSpPr>
        <p:spPr/>
        <p:txBody>
          <a:bodyPr/>
          <a:lstStyle/>
          <a:p>
            <a:r>
              <a:rPr lang="en-US" dirty="0"/>
              <a:t>A successful campaign</a:t>
            </a:r>
          </a:p>
          <a:p>
            <a:pPr lvl="1"/>
            <a:r>
              <a:rPr lang="en-US" dirty="0"/>
              <a:t>But not without hitches</a:t>
            </a:r>
          </a:p>
          <a:p>
            <a:r>
              <a:rPr lang="en-US" dirty="0"/>
              <a:t>Optimization related runs were not given the same level of care</a:t>
            </a:r>
          </a:p>
          <a:p>
            <a:pPr lvl="1"/>
            <a:r>
              <a:rPr lang="en-US" dirty="0"/>
              <a:t>Data was considered disposable</a:t>
            </a:r>
          </a:p>
          <a:p>
            <a:pPr lvl="1"/>
            <a:r>
              <a:rPr lang="en-US" dirty="0"/>
              <a:t>Code changes were documented</a:t>
            </a:r>
          </a:p>
          <a:p>
            <a:pPr marL="0" indent="0">
              <a:buNone/>
            </a:pPr>
            <a:endParaRPr lang="en-US" dirty="0"/>
          </a:p>
        </p:txBody>
      </p:sp>
    </p:spTree>
    <p:extLst>
      <p:ext uri="{BB962C8B-B14F-4D97-AF65-F5344CB8AC3E}">
        <p14:creationId xmlns:p14="http://schemas.microsoft.com/office/powerpoint/2010/main" val="166276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17296-5EEA-C053-E101-6F25F1AE1EF4}"/>
              </a:ext>
            </a:extLst>
          </p:cNvPr>
          <p:cNvSpPr>
            <a:spLocks noGrp="1"/>
          </p:cNvSpPr>
          <p:nvPr>
            <p:ph type="title"/>
          </p:nvPr>
        </p:nvSpPr>
        <p:spPr/>
        <p:txBody>
          <a:bodyPr/>
          <a:lstStyle/>
          <a:p>
            <a:r>
              <a:rPr lang="en-US" dirty="0"/>
              <a:t>Outcome</a:t>
            </a:r>
          </a:p>
        </p:txBody>
      </p:sp>
      <p:sp>
        <p:nvSpPr>
          <p:cNvPr id="3" name="Content Placeholder 2">
            <a:extLst>
              <a:ext uri="{FF2B5EF4-FFF2-40B4-BE49-F238E27FC236}">
                <a16:creationId xmlns:a16="http://schemas.microsoft.com/office/drawing/2014/main" id="{AE8184FE-6932-7B46-11FB-E7DBE9489D43}"/>
              </a:ext>
            </a:extLst>
          </p:cNvPr>
          <p:cNvSpPr>
            <a:spLocks noGrp="1"/>
          </p:cNvSpPr>
          <p:nvPr>
            <p:ph idx="1"/>
          </p:nvPr>
        </p:nvSpPr>
        <p:spPr/>
        <p:txBody>
          <a:bodyPr/>
          <a:lstStyle/>
          <a:p>
            <a:r>
              <a:rPr lang="en-US" dirty="0"/>
              <a:t>A successful campaign</a:t>
            </a:r>
          </a:p>
          <a:p>
            <a:pPr lvl="1"/>
            <a:r>
              <a:rPr lang="en-US" dirty="0"/>
              <a:t>But not without hitches</a:t>
            </a:r>
          </a:p>
          <a:p>
            <a:r>
              <a:rPr lang="en-US" dirty="0"/>
              <a:t>Optimization related runs were not given the same level of care</a:t>
            </a:r>
          </a:p>
          <a:p>
            <a:pPr lvl="1"/>
            <a:r>
              <a:rPr lang="en-US" dirty="0"/>
              <a:t>Data was considered disposable</a:t>
            </a:r>
          </a:p>
          <a:p>
            <a:pPr lvl="1"/>
            <a:r>
              <a:rPr lang="en-US" dirty="0"/>
              <a:t>Code changes were documented</a:t>
            </a:r>
          </a:p>
          <a:p>
            <a:r>
              <a:rPr lang="en-US" dirty="0"/>
              <a:t>For the paper the referee asked for details from optimizations</a:t>
            </a:r>
          </a:p>
          <a:p>
            <a:pPr lvl="1"/>
            <a:r>
              <a:rPr lang="en-US" dirty="0"/>
              <a:t>We did not have them</a:t>
            </a:r>
          </a:p>
          <a:p>
            <a:pPr lvl="1"/>
            <a:r>
              <a:rPr lang="en-US" dirty="0"/>
              <a:t>Fortunately the referee was satisfied with reasoning and other supporting evidence we produced </a:t>
            </a:r>
          </a:p>
        </p:txBody>
      </p:sp>
    </p:spTree>
    <p:extLst>
      <p:ext uri="{BB962C8B-B14F-4D97-AF65-F5344CB8AC3E}">
        <p14:creationId xmlns:p14="http://schemas.microsoft.com/office/powerpoint/2010/main" val="3665802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dirty="0"/>
              <a:t>Main 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p:txBody>
      </p:sp>
    </p:spTree>
    <p:extLst>
      <p:ext uri="{BB962C8B-B14F-4D97-AF65-F5344CB8AC3E}">
        <p14:creationId xmlns:p14="http://schemas.microsoft.com/office/powerpoint/2010/main" val="250100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dirty="0"/>
              <a:t>Main 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p:txBody>
      </p:sp>
      <p:sp>
        <p:nvSpPr>
          <p:cNvPr id="4" name="Rounded Rectangle 3">
            <a:extLst>
              <a:ext uri="{FF2B5EF4-FFF2-40B4-BE49-F238E27FC236}">
                <a16:creationId xmlns:a16="http://schemas.microsoft.com/office/drawing/2014/main" id="{AC45A1DD-CF2E-D943-DFD7-23651D1137F8}"/>
              </a:ext>
            </a:extLst>
          </p:cNvPr>
          <p:cNvSpPr/>
          <p:nvPr/>
        </p:nvSpPr>
        <p:spPr>
          <a:xfrm>
            <a:off x="1152939" y="5665304"/>
            <a:ext cx="9750287" cy="904461"/>
          </a:xfrm>
          <a:prstGeom prst="round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Take a leaf out of experimentalists playbook – use lab notebooks</a:t>
            </a:r>
          </a:p>
        </p:txBody>
      </p:sp>
    </p:spTree>
    <p:extLst>
      <p:ext uri="{BB962C8B-B14F-4D97-AF65-F5344CB8AC3E}">
        <p14:creationId xmlns:p14="http://schemas.microsoft.com/office/powerpoint/2010/main" val="1735363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27EA-0A9D-2FF7-2CBF-461CD73F1D60}"/>
              </a:ext>
            </a:extLst>
          </p:cNvPr>
          <p:cNvSpPr>
            <a:spLocks noGrp="1"/>
          </p:cNvSpPr>
          <p:nvPr>
            <p:ph type="title"/>
          </p:nvPr>
        </p:nvSpPr>
        <p:spPr/>
        <p:txBody>
          <a:bodyPr/>
          <a:lstStyle/>
          <a:p>
            <a:r>
              <a:rPr lang="en-US" dirty="0"/>
              <a:t>Definition of a lab notebook </a:t>
            </a:r>
          </a:p>
        </p:txBody>
      </p:sp>
      <p:sp>
        <p:nvSpPr>
          <p:cNvPr id="4" name="Content Placeholder 2">
            <a:extLst>
              <a:ext uri="{FF2B5EF4-FFF2-40B4-BE49-F238E27FC236}">
                <a16:creationId xmlns:a16="http://schemas.microsoft.com/office/drawing/2014/main" id="{5A1F561D-C93C-67C0-49AE-92C353A04E25}"/>
              </a:ext>
            </a:extLst>
          </p:cNvPr>
          <p:cNvSpPr>
            <a:spLocks noGrp="1"/>
          </p:cNvSpPr>
          <p:nvPr>
            <p:ph idx="1"/>
          </p:nvPr>
        </p:nvSpPr>
        <p:spPr>
          <a:xfrm>
            <a:off x="365760" y="1956021"/>
            <a:ext cx="11369809" cy="4047778"/>
          </a:xfrm>
        </p:spPr>
        <p:txBody>
          <a:bodyPr/>
          <a:lstStyle/>
          <a:p>
            <a:pPr marL="0" indent="0">
              <a:buNone/>
            </a:pPr>
            <a:r>
              <a:rPr lang="en-US" dirty="0"/>
              <a:t>A goal of keeping a lab notebook is "...to write with enough detail and clarity that another scientist could pick up the notebook at some time in the future, repeat the work based on the written descriptions, and make the same observations that were originally recorded. If this guideline is followed, even the original author will be able to understand the notes when looking back on them after considerable time has passed!”</a:t>
            </a:r>
          </a:p>
          <a:p>
            <a:pPr marL="0" indent="0">
              <a:buNone/>
            </a:pPr>
            <a:r>
              <a:rPr lang="en-US" dirty="0"/>
              <a:t>	- Howard </a:t>
            </a:r>
            <a:r>
              <a:rPr lang="en-US" dirty="0" err="1"/>
              <a:t>Kanare</a:t>
            </a:r>
            <a:r>
              <a:rPr lang="en-US" dirty="0"/>
              <a:t>, </a:t>
            </a:r>
            <a:r>
              <a:rPr lang="en-US" i="1" dirty="0">
                <a:hlinkClick r:id="rId3"/>
              </a:rPr>
              <a:t>Writing the Laboratory Notebook</a:t>
            </a:r>
            <a:endParaRPr lang="en-US" i="1" dirty="0"/>
          </a:p>
          <a:p>
            <a:pPr marL="0" indent="0">
              <a:buNone/>
            </a:pPr>
            <a:endParaRPr lang="en-US" dirty="0"/>
          </a:p>
        </p:txBody>
      </p:sp>
    </p:spTree>
    <p:extLst>
      <p:ext uri="{BB962C8B-B14F-4D97-AF65-F5344CB8AC3E}">
        <p14:creationId xmlns:p14="http://schemas.microsoft.com/office/powerpoint/2010/main" val="3847166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EC0D-AF53-6375-54A6-F89A29585952}"/>
              </a:ext>
            </a:extLst>
          </p:cNvPr>
          <p:cNvSpPr>
            <a:spLocks noGrp="1"/>
          </p:cNvSpPr>
          <p:nvPr>
            <p:ph type="title"/>
          </p:nvPr>
        </p:nvSpPr>
        <p:spPr/>
        <p:txBody>
          <a:bodyPr/>
          <a:lstStyle/>
          <a:p>
            <a:r>
              <a:rPr lang="en-US" dirty="0"/>
              <a:t>Data &amp; Information</a:t>
            </a:r>
          </a:p>
        </p:txBody>
      </p:sp>
      <p:sp>
        <p:nvSpPr>
          <p:cNvPr id="3" name="Content Placeholder 2">
            <a:extLst>
              <a:ext uri="{FF2B5EF4-FFF2-40B4-BE49-F238E27FC236}">
                <a16:creationId xmlns:a16="http://schemas.microsoft.com/office/drawing/2014/main" id="{D86BEDF2-C3A6-598C-A740-C9E1F393C048}"/>
              </a:ext>
            </a:extLst>
          </p:cNvPr>
          <p:cNvSpPr>
            <a:spLocks noGrp="1"/>
          </p:cNvSpPr>
          <p:nvPr>
            <p:ph idx="1"/>
          </p:nvPr>
        </p:nvSpPr>
        <p:spPr>
          <a:xfrm>
            <a:off x="365760" y="1325880"/>
            <a:ext cx="11369809" cy="4047778"/>
          </a:xfrm>
        </p:spPr>
        <p:txBody>
          <a:bodyPr/>
          <a:lstStyle/>
          <a:p>
            <a:r>
              <a:rPr lang="en-US" dirty="0"/>
              <a:t>Data</a:t>
            </a:r>
          </a:p>
          <a:p>
            <a:pPr lvl="1"/>
            <a:r>
              <a:rPr lang="en-US" dirty="0"/>
              <a:t>Collection of numbers, symbols, text, </a:t>
            </a:r>
            <a:r>
              <a:rPr lang="en-US" i="1" dirty="0"/>
              <a:t>etc.</a:t>
            </a:r>
          </a:p>
          <a:p>
            <a:pPr lvl="1"/>
            <a:r>
              <a:rPr lang="en-US" dirty="0"/>
              <a:t>It has value only because it was recorded and exists.</a:t>
            </a:r>
          </a:p>
          <a:p>
            <a:pPr lvl="1"/>
            <a:r>
              <a:rPr lang="en-US" b="1" dirty="0"/>
              <a:t>Example</a:t>
            </a:r>
            <a:r>
              <a:rPr lang="en-US" dirty="0"/>
              <a:t>: Timeseries representation of temperature, relative humidity, and precipitation.</a:t>
            </a:r>
          </a:p>
          <a:p>
            <a:r>
              <a:rPr lang="en-US" dirty="0"/>
              <a:t>Information</a:t>
            </a:r>
          </a:p>
          <a:p>
            <a:pPr lvl="1"/>
            <a:r>
              <a:rPr lang="en-US" dirty="0"/>
              <a:t>Facts gleaned from data.</a:t>
            </a:r>
          </a:p>
          <a:p>
            <a:pPr lvl="1"/>
            <a:r>
              <a:rPr lang="en-US" dirty="0"/>
              <a:t>Answers questions such as who, what, when, how much, how long, </a:t>
            </a:r>
            <a:r>
              <a:rPr lang="en-US" i="1" dirty="0"/>
              <a:t>etc</a:t>
            </a:r>
            <a:r>
              <a:rPr lang="en-US" dirty="0"/>
              <a:t>.</a:t>
            </a:r>
          </a:p>
          <a:p>
            <a:pPr lvl="1"/>
            <a:r>
              <a:rPr lang="en-US" b="1" dirty="0"/>
              <a:t>Example</a:t>
            </a:r>
            <a:r>
              <a:rPr lang="en-US" dirty="0"/>
              <a:t>: Starting at 2pm the temperature dropped by 5ºF over 15 minutes.  At 2:05 pm it started to rain and 0.25” of rain was accumulated over the next 30 minutes.</a:t>
            </a:r>
          </a:p>
        </p:txBody>
      </p:sp>
    </p:spTree>
    <p:extLst>
      <p:ext uri="{BB962C8B-B14F-4D97-AF65-F5344CB8AC3E}">
        <p14:creationId xmlns:p14="http://schemas.microsoft.com/office/powerpoint/2010/main" val="3776830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ED4F-BC78-0A36-F75C-E4005B3DFBAE}"/>
              </a:ext>
            </a:extLst>
          </p:cNvPr>
          <p:cNvSpPr>
            <a:spLocks noGrp="1"/>
          </p:cNvSpPr>
          <p:nvPr>
            <p:ph type="title"/>
          </p:nvPr>
        </p:nvSpPr>
        <p:spPr/>
        <p:txBody>
          <a:bodyPr/>
          <a:lstStyle/>
          <a:p>
            <a:r>
              <a:rPr lang="en-US" dirty="0"/>
              <a:t>Knowledge &amp; Understanding</a:t>
            </a:r>
          </a:p>
        </p:txBody>
      </p:sp>
      <p:sp>
        <p:nvSpPr>
          <p:cNvPr id="3" name="Content Placeholder 2">
            <a:extLst>
              <a:ext uri="{FF2B5EF4-FFF2-40B4-BE49-F238E27FC236}">
                <a16:creationId xmlns:a16="http://schemas.microsoft.com/office/drawing/2014/main" id="{3EC7F33F-88DD-3100-7BF9-E8C247CEEC72}"/>
              </a:ext>
            </a:extLst>
          </p:cNvPr>
          <p:cNvSpPr>
            <a:spLocks noGrp="1"/>
          </p:cNvSpPr>
          <p:nvPr>
            <p:ph idx="1"/>
          </p:nvPr>
        </p:nvSpPr>
        <p:spPr>
          <a:xfrm>
            <a:off x="365760" y="1196184"/>
            <a:ext cx="11369809" cy="4047778"/>
          </a:xfrm>
        </p:spPr>
        <p:txBody>
          <a:bodyPr/>
          <a:lstStyle/>
          <a:p>
            <a:r>
              <a:rPr lang="en-US" dirty="0"/>
              <a:t>Knowledge</a:t>
            </a:r>
          </a:p>
          <a:p>
            <a:pPr lvl="1"/>
            <a:r>
              <a:rPr lang="en-US" dirty="0"/>
              <a:t>Derived from information, experience, and </a:t>
            </a:r>
            <a:r>
              <a:rPr lang="en-US" b="1" dirty="0"/>
              <a:t>understanding</a:t>
            </a:r>
            <a:r>
              <a:rPr lang="en-US" dirty="0"/>
              <a:t>.</a:t>
            </a:r>
          </a:p>
          <a:p>
            <a:pPr lvl="1"/>
            <a:r>
              <a:rPr lang="en-US" b="1" dirty="0"/>
              <a:t>Example</a:t>
            </a:r>
            <a:r>
              <a:rPr lang="en-US" dirty="0"/>
              <a:t>: When relative humidity levels are high and the temperature drops substantially, there is an increased probability of precipitation.</a:t>
            </a:r>
            <a:endParaRPr lang="en-US" dirty="0">
              <a:solidFill>
                <a:srgbClr val="FF0000"/>
              </a:solidFill>
            </a:endParaRPr>
          </a:p>
          <a:p>
            <a:r>
              <a:rPr lang="en-US" dirty="0"/>
              <a:t>Understanding</a:t>
            </a:r>
          </a:p>
          <a:p>
            <a:pPr lvl="1"/>
            <a:r>
              <a:rPr lang="en-US" dirty="0"/>
              <a:t>A deep theoretical background in and practical experience with the system whose data was acquired and studied?</a:t>
            </a:r>
          </a:p>
          <a:p>
            <a:pPr lvl="1"/>
            <a:r>
              <a:rPr lang="en-US" dirty="0"/>
              <a:t>The ability to explain why?</a:t>
            </a:r>
          </a:p>
          <a:p>
            <a:pPr lvl="1"/>
            <a:r>
              <a:rPr lang="en-US" dirty="0"/>
              <a:t>“Understanding is a kind of ecstasy” – Carl Sagan </a:t>
            </a:r>
          </a:p>
          <a:p>
            <a:pPr lvl="1"/>
            <a:r>
              <a:rPr lang="en-US" b="1" dirty="0"/>
              <a:t>Example</a:t>
            </a:r>
            <a:r>
              <a:rPr lang="en-US" dirty="0"/>
              <a:t>: A meteorologist could explain at different levels of detail how the atmosphere works to substantiate the knowledge.</a:t>
            </a:r>
          </a:p>
          <a:p>
            <a:pPr marL="0" indent="0">
              <a:buNone/>
            </a:pPr>
            <a:endParaRPr lang="en-US" dirty="0"/>
          </a:p>
        </p:txBody>
      </p:sp>
    </p:spTree>
    <p:extLst>
      <p:ext uri="{BB962C8B-B14F-4D97-AF65-F5344CB8AC3E}">
        <p14:creationId xmlns:p14="http://schemas.microsoft.com/office/powerpoint/2010/main" val="3396955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B024-8735-A0E3-7EDB-ED276763E02D}"/>
              </a:ext>
            </a:extLst>
          </p:cNvPr>
          <p:cNvSpPr>
            <a:spLocks noGrp="1"/>
          </p:cNvSpPr>
          <p:nvPr>
            <p:ph type="title"/>
          </p:nvPr>
        </p:nvSpPr>
        <p:spPr/>
        <p:txBody>
          <a:bodyPr/>
          <a:lstStyle/>
          <a:p>
            <a:r>
              <a:rPr lang="en-US" dirty="0"/>
              <a:t>Knowledge Management</a:t>
            </a:r>
          </a:p>
        </p:txBody>
      </p:sp>
      <p:sp>
        <p:nvSpPr>
          <p:cNvPr id="3" name="Content Placeholder 2">
            <a:extLst>
              <a:ext uri="{FF2B5EF4-FFF2-40B4-BE49-F238E27FC236}">
                <a16:creationId xmlns:a16="http://schemas.microsoft.com/office/drawing/2014/main" id="{B23602B9-E02D-3978-3DB6-3540696C46F2}"/>
              </a:ext>
            </a:extLst>
          </p:cNvPr>
          <p:cNvSpPr>
            <a:spLocks noGrp="1"/>
          </p:cNvSpPr>
          <p:nvPr>
            <p:ph idx="1"/>
          </p:nvPr>
        </p:nvSpPr>
        <p:spPr/>
        <p:txBody>
          <a:bodyPr/>
          <a:lstStyle/>
          <a:p>
            <a:r>
              <a:rPr lang="en-US" dirty="0"/>
              <a:t>DIKUW is related to knowledge management</a:t>
            </a:r>
          </a:p>
          <a:p>
            <a:r>
              <a:rPr lang="en-US" dirty="0"/>
              <a:t>We want to</a:t>
            </a:r>
          </a:p>
          <a:p>
            <a:pPr lvl="1"/>
            <a:r>
              <a:rPr lang="en-US" b="1" dirty="0"/>
              <a:t>Recognize</a:t>
            </a:r>
            <a:r>
              <a:rPr lang="en-US" dirty="0"/>
              <a:t> when we generate knowledge</a:t>
            </a:r>
          </a:p>
          <a:p>
            <a:pPr lvl="1"/>
            <a:r>
              <a:rPr lang="en-US" b="1" dirty="0"/>
              <a:t>Capture</a:t>
            </a:r>
            <a:r>
              <a:rPr lang="en-US" dirty="0"/>
              <a:t> and </a:t>
            </a:r>
            <a:r>
              <a:rPr lang="en-US" b="1" dirty="0"/>
              <a:t>preserve</a:t>
            </a:r>
            <a:r>
              <a:rPr lang="en-US" dirty="0"/>
              <a:t> that knowledge</a:t>
            </a:r>
          </a:p>
          <a:p>
            <a:pPr lvl="1"/>
            <a:r>
              <a:rPr lang="en-US" b="1" dirty="0"/>
              <a:t>Communicate</a:t>
            </a:r>
            <a:r>
              <a:rPr lang="en-US" dirty="0"/>
              <a:t> that knowledge</a:t>
            </a:r>
          </a:p>
          <a:p>
            <a:r>
              <a:rPr lang="en-US" dirty="0"/>
              <a:t>Scientific work can benefit from knowledge management</a:t>
            </a:r>
          </a:p>
          <a:p>
            <a:pPr marL="0" indent="0">
              <a:buNone/>
            </a:pPr>
            <a:endParaRPr lang="en-US" dirty="0"/>
          </a:p>
        </p:txBody>
      </p:sp>
      <p:sp>
        <p:nvSpPr>
          <p:cNvPr id="4" name="TextBox 3">
            <a:extLst>
              <a:ext uri="{FF2B5EF4-FFF2-40B4-BE49-F238E27FC236}">
                <a16:creationId xmlns:a16="http://schemas.microsoft.com/office/drawing/2014/main" id="{1DF53030-262B-B41C-84EE-E79A5A5F4D5F}"/>
              </a:ext>
            </a:extLst>
          </p:cNvPr>
          <p:cNvSpPr txBox="1"/>
          <p:nvPr/>
        </p:nvSpPr>
        <p:spPr>
          <a:xfrm>
            <a:off x="1437079" y="4969016"/>
            <a:ext cx="9314666" cy="517065"/>
          </a:xfrm>
          <a:prstGeom prst="rect">
            <a:avLst/>
          </a:prstGeom>
          <a:noFill/>
        </p:spPr>
        <p:txBody>
          <a:bodyPr wrap="none" lIns="118872" tIns="91440" rIns="118872" bIns="91440" rtlCol="0" anchor="ctr" anchorCtr="0">
            <a:spAutoFit/>
          </a:bodyPr>
          <a:lstStyle/>
          <a:p>
            <a:pPr algn="l">
              <a:lnSpc>
                <a:spcPct val="90000"/>
              </a:lnSpc>
            </a:pPr>
            <a:r>
              <a:rPr lang="en-US" sz="2400" dirty="0"/>
              <a:t>Is knowledge communication only about communicating to others?</a:t>
            </a:r>
          </a:p>
        </p:txBody>
      </p:sp>
    </p:spTree>
    <p:extLst>
      <p:ext uri="{BB962C8B-B14F-4D97-AF65-F5344CB8AC3E}">
        <p14:creationId xmlns:p14="http://schemas.microsoft.com/office/powerpoint/2010/main" val="535355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34BC-5E36-C205-FC77-0BE3BC6B219C}"/>
              </a:ext>
            </a:extLst>
          </p:cNvPr>
          <p:cNvSpPr>
            <a:spLocks noGrp="1"/>
          </p:cNvSpPr>
          <p:nvPr>
            <p:ph type="title"/>
          </p:nvPr>
        </p:nvSpPr>
        <p:spPr/>
        <p:txBody>
          <a:bodyPr/>
          <a:lstStyle/>
          <a:p>
            <a:r>
              <a:rPr lang="en-US" dirty="0"/>
              <a:t>Example: Lessons learned</a:t>
            </a:r>
            <a:endParaRPr lang="en-US" b="0" dirty="0"/>
          </a:p>
        </p:txBody>
      </p:sp>
      <p:sp>
        <p:nvSpPr>
          <p:cNvPr id="3" name="Content Placeholder 2">
            <a:extLst>
              <a:ext uri="{FF2B5EF4-FFF2-40B4-BE49-F238E27FC236}">
                <a16:creationId xmlns:a16="http://schemas.microsoft.com/office/drawing/2014/main" id="{9411637D-F75A-13D4-D37F-CB72F82649B7}"/>
              </a:ext>
            </a:extLst>
          </p:cNvPr>
          <p:cNvSpPr>
            <a:spLocks noGrp="1"/>
          </p:cNvSpPr>
          <p:nvPr>
            <p:ph idx="1"/>
          </p:nvPr>
        </p:nvSpPr>
        <p:spPr/>
        <p:txBody>
          <a:bodyPr/>
          <a:lstStyle/>
          <a:p>
            <a:r>
              <a:rPr lang="en-US" dirty="0"/>
              <a:t>After we live through an experience, we want to derive lessons learned</a:t>
            </a:r>
          </a:p>
          <a:p>
            <a:pPr lvl="1"/>
            <a:r>
              <a:rPr lang="en-US" dirty="0"/>
              <a:t>Experience is valuable, more so if we reflect and are thoughtful</a:t>
            </a:r>
          </a:p>
          <a:p>
            <a:pPr lvl="1"/>
            <a:r>
              <a:rPr lang="en-US" dirty="0"/>
              <a:t>Generate/capture knowledge to grow, improve, and avoid difficulties/mistakes</a:t>
            </a:r>
          </a:p>
          <a:p>
            <a:pPr lvl="1"/>
            <a:r>
              <a:rPr lang="en-US" dirty="0"/>
              <a:t>Hope to improve understanding</a:t>
            </a:r>
          </a:p>
          <a:p>
            <a:r>
              <a:rPr lang="en-US" dirty="0"/>
              <a:t>We get more if we derive lessons learned together</a:t>
            </a:r>
          </a:p>
          <a:p>
            <a:pPr lvl="1"/>
            <a:r>
              <a:rPr lang="en-US" dirty="0"/>
              <a:t>Create more or higher quality knowledge</a:t>
            </a:r>
          </a:p>
          <a:p>
            <a:pPr lvl="1"/>
            <a:r>
              <a:rPr lang="en-US" dirty="0"/>
              <a:t>Communicate the knowledge implicitly</a:t>
            </a:r>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3CFA863B-7CD4-95D5-F274-D75A0739E6AF}"/>
              </a:ext>
            </a:extLst>
          </p:cNvPr>
          <p:cNvSpPr txBox="1"/>
          <p:nvPr/>
        </p:nvSpPr>
        <p:spPr>
          <a:xfrm>
            <a:off x="2327547" y="5108580"/>
            <a:ext cx="7533729" cy="517065"/>
          </a:xfrm>
          <a:prstGeom prst="rect">
            <a:avLst/>
          </a:prstGeom>
          <a:noFill/>
        </p:spPr>
        <p:txBody>
          <a:bodyPr wrap="none" lIns="118872" tIns="91440" rIns="118872" bIns="91440" rtlCol="0" anchor="ctr" anchorCtr="0">
            <a:spAutoFit/>
          </a:bodyPr>
          <a:lstStyle/>
          <a:p>
            <a:pPr>
              <a:lnSpc>
                <a:spcPct val="90000"/>
              </a:lnSpc>
            </a:pPr>
            <a:r>
              <a:rPr lang="en-US" sz="2400" dirty="0"/>
              <a:t>Should we communicate lessons learned to others?</a:t>
            </a:r>
          </a:p>
        </p:txBody>
      </p:sp>
    </p:spTree>
    <p:extLst>
      <p:ext uri="{BB962C8B-B14F-4D97-AF65-F5344CB8AC3E}">
        <p14:creationId xmlns:p14="http://schemas.microsoft.com/office/powerpoint/2010/main" val="2959371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64746" y="1131384"/>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1294256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90B39-A834-D719-6F55-65D8713FAC45}"/>
              </a:ext>
            </a:extLst>
          </p:cNvPr>
          <p:cNvSpPr>
            <a:spLocks noGrp="1"/>
          </p:cNvSpPr>
          <p:nvPr>
            <p:ph type="title"/>
          </p:nvPr>
        </p:nvSpPr>
        <p:spPr/>
        <p:txBody>
          <a:bodyPr/>
          <a:lstStyle/>
          <a:p>
            <a:r>
              <a:rPr lang="en-US" dirty="0"/>
              <a:t>Which leads us to documentation</a:t>
            </a:r>
          </a:p>
        </p:txBody>
      </p:sp>
      <p:sp>
        <p:nvSpPr>
          <p:cNvPr id="3" name="Content Placeholder 2">
            <a:extLst>
              <a:ext uri="{FF2B5EF4-FFF2-40B4-BE49-F238E27FC236}">
                <a16:creationId xmlns:a16="http://schemas.microsoft.com/office/drawing/2014/main" id="{A484D605-965D-02D6-7E0D-950ACA53C4F9}"/>
              </a:ext>
            </a:extLst>
          </p:cNvPr>
          <p:cNvSpPr>
            <a:spLocks noGrp="1"/>
          </p:cNvSpPr>
          <p:nvPr>
            <p:ph idx="1"/>
          </p:nvPr>
        </p:nvSpPr>
        <p:spPr>
          <a:xfrm>
            <a:off x="365760" y="1159297"/>
            <a:ext cx="11369809" cy="4047778"/>
          </a:xfrm>
        </p:spPr>
        <p:txBody>
          <a:bodyPr/>
          <a:lstStyle/>
          <a:p>
            <a:pPr marL="0" indent="0" algn="ctr">
              <a:buNone/>
            </a:pPr>
            <a:r>
              <a:rPr lang="en-US" dirty="0"/>
              <a:t>Documentation is knowledge communication &amp; can build understanding</a:t>
            </a:r>
          </a:p>
        </p:txBody>
      </p:sp>
      <p:pic>
        <p:nvPicPr>
          <p:cNvPr id="4" name="Picture 3">
            <a:extLst>
              <a:ext uri="{FF2B5EF4-FFF2-40B4-BE49-F238E27FC236}">
                <a16:creationId xmlns:a16="http://schemas.microsoft.com/office/drawing/2014/main" id="{2806206A-CDD0-AC37-139B-D8CCA944AA6B}"/>
              </a:ext>
            </a:extLst>
          </p:cNvPr>
          <p:cNvPicPr>
            <a:picLocks noChangeAspect="1"/>
          </p:cNvPicPr>
          <p:nvPr/>
        </p:nvPicPr>
        <p:blipFill>
          <a:blip r:embed="rId3"/>
          <a:stretch>
            <a:fillRect/>
          </a:stretch>
        </p:blipFill>
        <p:spPr>
          <a:xfrm>
            <a:off x="1853448" y="1716242"/>
            <a:ext cx="7874583" cy="2574158"/>
          </a:xfrm>
          <a:prstGeom prst="rect">
            <a:avLst/>
          </a:prstGeom>
        </p:spPr>
      </p:pic>
      <p:sp>
        <p:nvSpPr>
          <p:cNvPr id="5" name="Content Placeholder 2">
            <a:extLst>
              <a:ext uri="{FF2B5EF4-FFF2-40B4-BE49-F238E27FC236}">
                <a16:creationId xmlns:a16="http://schemas.microsoft.com/office/drawing/2014/main" id="{656F91B9-4DFC-6521-8532-ACAE057615CC}"/>
              </a:ext>
            </a:extLst>
          </p:cNvPr>
          <p:cNvSpPr txBox="1">
            <a:spLocks/>
          </p:cNvSpPr>
          <p:nvPr/>
        </p:nvSpPr>
        <p:spPr bwMode="auto">
          <a:xfrm>
            <a:off x="1242838" y="4571230"/>
            <a:ext cx="11626543" cy="18752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Data at the bottom.  Knowledge as we move up?</a:t>
            </a:r>
          </a:p>
          <a:p>
            <a:r>
              <a:rPr lang="en-US" sz="2000" dirty="0"/>
              <a:t>Some documents frozen at creation.  Others are living.</a:t>
            </a:r>
          </a:p>
          <a:p>
            <a:r>
              <a:rPr lang="en-US" sz="2000" dirty="0"/>
              <a:t>Does this capture how hard it is to do documentation in a distributed, digital world?</a:t>
            </a:r>
          </a:p>
          <a:p>
            <a:endParaRPr lang="en-US" sz="2000" dirty="0"/>
          </a:p>
        </p:txBody>
      </p:sp>
    </p:spTree>
    <p:extLst>
      <p:ext uri="{BB962C8B-B14F-4D97-AF65-F5344CB8AC3E}">
        <p14:creationId xmlns:p14="http://schemas.microsoft.com/office/powerpoint/2010/main" val="2795102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A5DAC-D638-AA10-5E70-A77E5B69D79E}"/>
              </a:ext>
            </a:extLst>
          </p:cNvPr>
          <p:cNvSpPr>
            <a:spLocks noGrp="1"/>
          </p:cNvSpPr>
          <p:nvPr>
            <p:ph type="title"/>
          </p:nvPr>
        </p:nvSpPr>
        <p:spPr/>
        <p:txBody>
          <a:bodyPr/>
          <a:lstStyle/>
          <a:p>
            <a:r>
              <a:rPr lang="en-US" dirty="0"/>
              <a:t>And finally, we reach our destination</a:t>
            </a:r>
          </a:p>
        </p:txBody>
      </p:sp>
      <p:sp>
        <p:nvSpPr>
          <p:cNvPr id="4" name="Rectangle 3">
            <a:extLst>
              <a:ext uri="{FF2B5EF4-FFF2-40B4-BE49-F238E27FC236}">
                <a16:creationId xmlns:a16="http://schemas.microsoft.com/office/drawing/2014/main" id="{ABF114B4-557E-6985-4AE3-A655B0543BBC}"/>
              </a:ext>
            </a:extLst>
          </p:cNvPr>
          <p:cNvSpPr/>
          <p:nvPr/>
        </p:nvSpPr>
        <p:spPr>
          <a:xfrm>
            <a:off x="365760" y="953119"/>
            <a:ext cx="10536470" cy="5416868"/>
          </a:xfrm>
          <a:prstGeom prst="rect">
            <a:avLst/>
          </a:prstGeom>
        </p:spPr>
        <p:txBody>
          <a:bodyPr wrap="square">
            <a:spAutoFit/>
          </a:bodyPr>
          <a:lstStyle/>
          <a:p>
            <a:r>
              <a:rPr lang="en-US" sz="2000" dirty="0"/>
              <a:t>Lab notebooks are</a:t>
            </a:r>
          </a:p>
          <a:p>
            <a:pPr marL="285750" indent="-285750">
              <a:buFont typeface="Arial" panose="020B0604020202020204" pitchFamily="34" charset="0"/>
              <a:buChar char="•"/>
            </a:pPr>
            <a:r>
              <a:rPr lang="en-US" sz="2000" dirty="0"/>
              <a:t>A fundamental part of communication as well as rigorous, reproducible science in a lab,</a:t>
            </a:r>
          </a:p>
          <a:p>
            <a:pPr marL="285750" indent="-285750">
              <a:buFont typeface="Arial" panose="020B0604020202020204" pitchFamily="34" charset="0"/>
              <a:buChar char="•"/>
            </a:pPr>
            <a:r>
              <a:rPr lang="en-US" sz="2000" dirty="0"/>
              <a:t>A common-place or required part of an experimental laboratory,</a:t>
            </a:r>
          </a:p>
          <a:p>
            <a:pPr marL="285750" indent="-285750">
              <a:buFont typeface="Arial" panose="020B0604020202020204" pitchFamily="34" charset="0"/>
              <a:buChar char="•"/>
            </a:pPr>
            <a:r>
              <a:rPr lang="en-US" sz="2000" dirty="0"/>
              <a:t>Populating a scientific “lab notebook” is increasingly an “automated” process in many modern experimental and observational research environments,</a:t>
            </a:r>
          </a:p>
          <a:p>
            <a:pPr marL="285750" indent="-285750">
              <a:buFont typeface="Arial" panose="020B0604020202020204" pitchFamily="34" charset="0"/>
              <a:buChar char="•"/>
            </a:pPr>
            <a:r>
              <a:rPr lang="en-US" sz="2000" dirty="0"/>
              <a:t>A tool for preventing scientific fraud, and</a:t>
            </a:r>
          </a:p>
          <a:p>
            <a:pPr marL="285750" indent="-285750">
              <a:buFont typeface="Arial" panose="020B0604020202020204" pitchFamily="34" charset="0"/>
              <a:buChar char="•"/>
            </a:pPr>
            <a:r>
              <a:rPr lang="en-US" sz="2000" dirty="0"/>
              <a:t>Record of invention and defending against allegations of fraud.</a:t>
            </a:r>
          </a:p>
          <a:p>
            <a:endParaRPr lang="en-US" sz="2000" dirty="0"/>
          </a:p>
          <a:p>
            <a:pPr marL="0" indent="0">
              <a:buNone/>
            </a:pPr>
            <a:r>
              <a:rPr lang="en-US" sz="2000" dirty="0"/>
              <a:t>Lab notebooks</a:t>
            </a:r>
          </a:p>
          <a:p>
            <a:pPr marL="342900" indent="-342900">
              <a:buFont typeface="Arial" panose="020B0604020202020204" pitchFamily="34" charset="0"/>
              <a:buChar char="•"/>
            </a:pPr>
            <a:r>
              <a:rPr lang="en-US" sz="2000" dirty="0"/>
              <a:t>Should be used regularly,</a:t>
            </a:r>
          </a:p>
          <a:p>
            <a:pPr marL="342900" indent="-342900">
              <a:buFont typeface="Arial" panose="020B0604020202020204" pitchFamily="34" charset="0"/>
              <a:buChar char="•"/>
            </a:pPr>
            <a:r>
              <a:rPr lang="en-US" sz="2000" dirty="0"/>
              <a:t>Should be comprehensive and never filtered,</a:t>
            </a:r>
          </a:p>
          <a:p>
            <a:pPr marL="342900" indent="-342900">
              <a:buFont typeface="Arial" panose="020B0604020202020204" pitchFamily="34" charset="0"/>
              <a:buChar char="•"/>
            </a:pPr>
            <a:r>
              <a:rPr lang="en-US" sz="2000" dirty="0"/>
              <a:t>Don’t need perfect grammar and full sentences,</a:t>
            </a:r>
          </a:p>
          <a:p>
            <a:pPr marL="342900" indent="-342900">
              <a:buFont typeface="Arial" panose="020B0604020202020204" pitchFamily="34" charset="0"/>
              <a:buChar char="•"/>
            </a:pPr>
            <a:r>
              <a:rPr lang="en-US" sz="2000" dirty="0"/>
              <a:t>Content is frozen at creation, and</a:t>
            </a:r>
          </a:p>
          <a:p>
            <a:pPr marL="342900" indent="-342900">
              <a:buFont typeface="Arial" panose="020B0604020202020204" pitchFamily="34" charset="0"/>
              <a:buChar char="•"/>
            </a:pPr>
            <a:r>
              <a:rPr lang="en-US" sz="2000" dirty="0"/>
              <a:t>Hopefully contains more than just data (</a:t>
            </a:r>
            <a:r>
              <a:rPr lang="en-US" sz="2000" i="1" dirty="0"/>
              <a:t>e.g.</a:t>
            </a:r>
            <a:r>
              <a:rPr lang="en-US" sz="2000" dirty="0"/>
              <a:t>, motivation, reasoning, conclusions).</a:t>
            </a:r>
          </a:p>
          <a:p>
            <a:pPr algn="ctr">
              <a:lnSpc>
                <a:spcPct val="90000"/>
              </a:lnSpc>
              <a:spcBef>
                <a:spcPts val="1200"/>
              </a:spcBef>
            </a:pPr>
            <a:r>
              <a:rPr lang="en-US" sz="2000" dirty="0"/>
              <a:t>They aren’t good at communicating knowledge, </a:t>
            </a:r>
            <a:r>
              <a:rPr lang="en-US" sz="2000" b="1" dirty="0"/>
              <a:t>but</a:t>
            </a:r>
          </a:p>
          <a:p>
            <a:pPr algn="ctr">
              <a:lnSpc>
                <a:spcPct val="90000"/>
              </a:lnSpc>
            </a:pPr>
            <a:r>
              <a:rPr lang="en-US" sz="2000" dirty="0"/>
              <a:t>people interact, evolve, and grow by collaborating through the notebook.</a:t>
            </a:r>
          </a:p>
          <a:p>
            <a:endParaRPr lang="en-US" sz="2000" dirty="0"/>
          </a:p>
        </p:txBody>
      </p:sp>
    </p:spTree>
    <p:extLst>
      <p:ext uri="{BB962C8B-B14F-4D97-AF65-F5344CB8AC3E}">
        <p14:creationId xmlns:p14="http://schemas.microsoft.com/office/powerpoint/2010/main" val="1073314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28D69-26F6-5C57-6CEC-39DA8CBA68BD}"/>
              </a:ext>
            </a:extLst>
          </p:cNvPr>
          <p:cNvSpPr>
            <a:spLocks noGrp="1"/>
          </p:cNvSpPr>
          <p:nvPr>
            <p:ph type="title"/>
          </p:nvPr>
        </p:nvSpPr>
        <p:spPr/>
        <p:txBody>
          <a:bodyPr/>
          <a:lstStyle/>
          <a:p>
            <a:r>
              <a:rPr lang="en-US" dirty="0"/>
              <a:t>Conversations with Carlo</a:t>
            </a:r>
          </a:p>
        </p:txBody>
      </p:sp>
      <p:sp>
        <p:nvSpPr>
          <p:cNvPr id="3" name="Content Placeholder 2">
            <a:extLst>
              <a:ext uri="{FF2B5EF4-FFF2-40B4-BE49-F238E27FC236}">
                <a16:creationId xmlns:a16="http://schemas.microsoft.com/office/drawing/2014/main" id="{39208A49-46C7-B1E2-E1D1-963759133B99}"/>
              </a:ext>
            </a:extLst>
          </p:cNvPr>
          <p:cNvSpPr>
            <a:spLocks noGrp="1"/>
          </p:cNvSpPr>
          <p:nvPr>
            <p:ph idx="1"/>
          </p:nvPr>
        </p:nvSpPr>
        <p:spPr>
          <a:xfrm>
            <a:off x="365760" y="1709422"/>
            <a:ext cx="7885105" cy="4047778"/>
          </a:xfrm>
        </p:spPr>
        <p:txBody>
          <a:bodyPr/>
          <a:lstStyle/>
          <a:p>
            <a:pPr marL="0" indent="0">
              <a:buNone/>
            </a:pPr>
            <a:endParaRPr lang="en-US" dirty="0"/>
          </a:p>
          <a:p>
            <a:r>
              <a:rPr lang="en-US" dirty="0"/>
              <a:t>As researchers’ careers progress</a:t>
            </a:r>
          </a:p>
          <a:p>
            <a:pPr lvl="1"/>
            <a:r>
              <a:rPr lang="en-US" dirty="0"/>
              <a:t>The problems become more complex and larger</a:t>
            </a:r>
          </a:p>
          <a:p>
            <a:pPr lvl="1"/>
            <a:r>
              <a:rPr lang="en-US" dirty="0"/>
              <a:t>Previous informal techniques for executing a study start to fail</a:t>
            </a:r>
          </a:p>
          <a:p>
            <a:pPr lvl="1"/>
            <a:r>
              <a:rPr lang="en-US" dirty="0"/>
              <a:t>The researchers' sense that something is missing</a:t>
            </a:r>
          </a:p>
          <a:p>
            <a:pPr lvl="2"/>
            <a:r>
              <a:rPr lang="en-US" i="1" dirty="0"/>
              <a:t>“Doing in-flight airplane repair”</a:t>
            </a:r>
          </a:p>
          <a:p>
            <a:pPr lvl="1"/>
            <a:r>
              <a:rPr lang="en-US" dirty="0"/>
              <a:t>They invent processes and tools to compensate</a:t>
            </a:r>
          </a:p>
          <a:p>
            <a:pPr lvl="1"/>
            <a:endParaRPr lang="en-US" dirty="0"/>
          </a:p>
          <a:p>
            <a:pPr marL="346075" lvl="1" indent="0" algn="ctr">
              <a:buNone/>
            </a:pPr>
            <a:r>
              <a:rPr lang="en-US" dirty="0"/>
              <a:t>This happened to Carlo and at some point, he realized that</a:t>
            </a:r>
          </a:p>
          <a:p>
            <a:pPr marL="346075" lvl="1" indent="0" algn="ctr">
              <a:buNone/>
            </a:pPr>
            <a:r>
              <a:rPr lang="en-US" b="1" dirty="0"/>
              <a:t>“I had re-invented the lab notebook!”</a:t>
            </a:r>
          </a:p>
        </p:txBody>
      </p:sp>
      <p:pic>
        <p:nvPicPr>
          <p:cNvPr id="1026" name="Picture 2">
            <a:extLst>
              <a:ext uri="{FF2B5EF4-FFF2-40B4-BE49-F238E27FC236}">
                <a16:creationId xmlns:a16="http://schemas.microsoft.com/office/drawing/2014/main" id="{1E549EE4-28B2-D26E-39A2-B404B46A2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2318" y="2445142"/>
            <a:ext cx="3107997" cy="31079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6D525C9-54D1-8271-CFDE-574DC890627E}"/>
              </a:ext>
            </a:extLst>
          </p:cNvPr>
          <p:cNvSpPr txBox="1"/>
          <p:nvPr/>
        </p:nvSpPr>
        <p:spPr>
          <a:xfrm>
            <a:off x="2578457" y="1215441"/>
            <a:ext cx="7031910" cy="987963"/>
          </a:xfrm>
          <a:prstGeom prst="rect">
            <a:avLst/>
          </a:prstGeom>
          <a:noFill/>
        </p:spPr>
        <p:txBody>
          <a:bodyPr wrap="square" lIns="118872" tIns="91440" rIns="118872" bIns="91440" rtlCol="0" anchor="ctr" anchorCtr="0">
            <a:spAutoFit/>
          </a:bodyPr>
          <a:lstStyle/>
          <a:p>
            <a:pPr algn="ctr">
              <a:lnSpc>
                <a:spcPct val="90000"/>
              </a:lnSpc>
            </a:pPr>
            <a:r>
              <a:rPr lang="en-US" sz="2000" dirty="0"/>
              <a:t>Carlo Graziani is a Computational Scientist at ANL</a:t>
            </a:r>
          </a:p>
          <a:p>
            <a:pPr algn="ctr">
              <a:lnSpc>
                <a:spcPct val="90000"/>
              </a:lnSpc>
            </a:pPr>
            <a:r>
              <a:rPr lang="en-US" sz="2000" dirty="0" err="1"/>
              <a:t>BSSw</a:t>
            </a:r>
            <a:r>
              <a:rPr lang="en-US" sz="2000" dirty="0"/>
              <a:t> blog article </a:t>
            </a:r>
            <a:r>
              <a:rPr lang="en-US" sz="2000" i="1" dirty="0">
                <a:hlinkClick r:id="rId4"/>
              </a:rPr>
              <a:t>HPC and the Lab Manager</a:t>
            </a:r>
            <a:endParaRPr lang="en-US" sz="2000" i="1" dirty="0"/>
          </a:p>
          <a:p>
            <a:pPr algn="l">
              <a:lnSpc>
                <a:spcPct val="90000"/>
              </a:lnSpc>
            </a:pPr>
            <a:endParaRPr lang="en-US" dirty="0"/>
          </a:p>
        </p:txBody>
      </p:sp>
    </p:spTree>
    <p:extLst>
      <p:ext uri="{BB962C8B-B14F-4D97-AF65-F5344CB8AC3E}">
        <p14:creationId xmlns:p14="http://schemas.microsoft.com/office/powerpoint/2010/main" val="3669112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DDF3B-E98A-D5CA-A59B-85FA8971B392}"/>
              </a:ext>
            </a:extLst>
          </p:cNvPr>
          <p:cNvSpPr>
            <a:spLocks noGrp="1"/>
          </p:cNvSpPr>
          <p:nvPr>
            <p:ph type="title"/>
          </p:nvPr>
        </p:nvSpPr>
        <p:spPr/>
        <p:txBody>
          <a:bodyPr/>
          <a:lstStyle/>
          <a:p>
            <a:r>
              <a:rPr lang="en-US" dirty="0"/>
              <a:t>No one likes writing lab notes</a:t>
            </a:r>
          </a:p>
        </p:txBody>
      </p:sp>
      <p:sp>
        <p:nvSpPr>
          <p:cNvPr id="6" name="Content Placeholder 2">
            <a:extLst>
              <a:ext uri="{FF2B5EF4-FFF2-40B4-BE49-F238E27FC236}">
                <a16:creationId xmlns:a16="http://schemas.microsoft.com/office/drawing/2014/main" id="{0886154B-3FDF-98B1-DE0A-7ECA10358CE8}"/>
              </a:ext>
            </a:extLst>
          </p:cNvPr>
          <p:cNvSpPr>
            <a:spLocks noGrp="1"/>
          </p:cNvSpPr>
          <p:nvPr>
            <p:ph idx="1"/>
          </p:nvPr>
        </p:nvSpPr>
        <p:spPr>
          <a:xfrm>
            <a:off x="365760" y="2426904"/>
            <a:ext cx="11369809" cy="4047778"/>
          </a:xfrm>
        </p:spPr>
        <p:txBody>
          <a:bodyPr/>
          <a:lstStyle/>
          <a:p>
            <a:r>
              <a:rPr lang="en-US" dirty="0"/>
              <a:t>This attitude comes from lack of experience &amp; awareness</a:t>
            </a:r>
          </a:p>
          <a:p>
            <a:pPr lvl="1"/>
            <a:r>
              <a:rPr lang="en-US" dirty="0"/>
              <a:t>Good notes are implicit communication &amp; sharing</a:t>
            </a:r>
          </a:p>
          <a:p>
            <a:pPr lvl="1"/>
            <a:r>
              <a:rPr lang="en-US" dirty="0"/>
              <a:t>Good notes can be turned into procedures</a:t>
            </a:r>
          </a:p>
          <a:p>
            <a:r>
              <a:rPr lang="en-US" dirty="0"/>
              <a:t>Lab notes become more useful as time passes</a:t>
            </a:r>
          </a:p>
          <a:p>
            <a:pPr lvl="1"/>
            <a:r>
              <a:rPr lang="en-US" dirty="0"/>
              <a:t>Our memory fades</a:t>
            </a:r>
          </a:p>
          <a:p>
            <a:pPr lvl="1"/>
            <a:r>
              <a:rPr lang="en-US" dirty="0"/>
              <a:t>It can take years before we see the benefit</a:t>
            </a:r>
          </a:p>
          <a:p>
            <a:r>
              <a:rPr lang="en-US" dirty="0"/>
              <a:t>Writing but not reading lab notes is a good thing</a:t>
            </a:r>
          </a:p>
          <a:p>
            <a:pPr lvl="1"/>
            <a:r>
              <a:rPr lang="en-US" dirty="0"/>
              <a:t>Lab notes are most useful when something has gone wrong</a:t>
            </a:r>
          </a:p>
          <a:p>
            <a:endParaRPr lang="en-US" dirty="0"/>
          </a:p>
          <a:p>
            <a:endParaRPr lang="en-US" dirty="0"/>
          </a:p>
          <a:p>
            <a:pPr lvl="1"/>
            <a:endParaRPr lang="en-US" dirty="0"/>
          </a:p>
        </p:txBody>
      </p:sp>
      <p:sp>
        <p:nvSpPr>
          <p:cNvPr id="8" name="TextBox 7">
            <a:extLst>
              <a:ext uri="{FF2B5EF4-FFF2-40B4-BE49-F238E27FC236}">
                <a16:creationId xmlns:a16="http://schemas.microsoft.com/office/drawing/2014/main" id="{C9881524-C838-C412-4A57-905FB327196F}"/>
              </a:ext>
            </a:extLst>
          </p:cNvPr>
          <p:cNvSpPr txBox="1"/>
          <p:nvPr/>
        </p:nvSpPr>
        <p:spPr>
          <a:xfrm>
            <a:off x="112954" y="1088815"/>
            <a:ext cx="11353474" cy="1107931"/>
          </a:xfrm>
          <a:prstGeom prst="rect">
            <a:avLst/>
          </a:prstGeom>
          <a:noFill/>
        </p:spPr>
        <p:txBody>
          <a:bodyPr wrap="none" lIns="158455" tIns="121888" rIns="158455" bIns="121888" rtlCol="0" anchor="ctr" anchorCtr="0">
            <a:spAutoFit/>
          </a:bodyPr>
          <a:lstStyle/>
          <a:p>
            <a:pPr lvl="1" algn="ctr"/>
            <a:r>
              <a:rPr lang="en-US" sz="2800" dirty="0"/>
              <a:t>“Lab notes are a waste of time.  I write notes, but never use them.”</a:t>
            </a:r>
          </a:p>
          <a:p>
            <a:pPr lvl="1"/>
            <a:r>
              <a:rPr lang="en-US" sz="2800" dirty="0"/>
              <a:t>        - </a:t>
            </a:r>
            <a:r>
              <a:rPr lang="en-US" sz="2400" dirty="0"/>
              <a:t>Almost all newcomers to lab notebooks</a:t>
            </a:r>
            <a:endParaRPr lang="en-US" sz="2800" dirty="0"/>
          </a:p>
        </p:txBody>
      </p:sp>
    </p:spTree>
    <p:extLst>
      <p:ext uri="{BB962C8B-B14F-4D97-AF65-F5344CB8AC3E}">
        <p14:creationId xmlns:p14="http://schemas.microsoft.com/office/powerpoint/2010/main" val="3684815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1871-6578-CE2C-CEDE-6D61809C72C6}"/>
              </a:ext>
            </a:extLst>
          </p:cNvPr>
          <p:cNvSpPr>
            <a:spLocks noGrp="1"/>
          </p:cNvSpPr>
          <p:nvPr>
            <p:ph type="title"/>
          </p:nvPr>
        </p:nvSpPr>
        <p:spPr/>
        <p:txBody>
          <a:bodyPr/>
          <a:lstStyle/>
          <a:p>
            <a:r>
              <a:rPr lang="en-US" dirty="0"/>
              <a:t>Example notebook entries</a:t>
            </a:r>
          </a:p>
        </p:txBody>
      </p:sp>
      <p:sp>
        <p:nvSpPr>
          <p:cNvPr id="8" name="TextBox 7">
            <a:extLst>
              <a:ext uri="{FF2B5EF4-FFF2-40B4-BE49-F238E27FC236}">
                <a16:creationId xmlns:a16="http://schemas.microsoft.com/office/drawing/2014/main" id="{42B00271-B090-7E98-2613-C5ACE15A4551}"/>
              </a:ext>
            </a:extLst>
          </p:cNvPr>
          <p:cNvSpPr txBox="1"/>
          <p:nvPr/>
        </p:nvSpPr>
        <p:spPr>
          <a:xfrm>
            <a:off x="365760" y="2081969"/>
            <a:ext cx="3724033" cy="2179058"/>
          </a:xfrm>
          <a:prstGeom prst="rect">
            <a:avLst/>
          </a:prstGeom>
          <a:noFill/>
        </p:spPr>
        <p:txBody>
          <a:bodyPr wrap="none" lIns="118872" tIns="91440" rIns="118872" bIns="91440" rtlCol="0" anchor="ctr" anchorCtr="0">
            <a:spAutoFit/>
          </a:bodyPr>
          <a:lstStyle/>
          <a:p>
            <a:pPr algn="l">
              <a:lnSpc>
                <a:spcPct val="90000"/>
              </a:lnSpc>
            </a:pPr>
            <a:r>
              <a:rPr lang="en-US" dirty="0"/>
              <a:t>A bad example</a:t>
            </a:r>
          </a:p>
          <a:p>
            <a:pPr algn="l">
              <a:lnSpc>
                <a:spcPct val="90000"/>
              </a:lnSpc>
            </a:pPr>
            <a:endParaRPr lang="en-US" dirty="0"/>
          </a:p>
          <a:p>
            <a:pPr algn="l">
              <a:lnSpc>
                <a:spcPct val="90000"/>
              </a:lnSpc>
            </a:pPr>
            <a:r>
              <a:rPr lang="en-US" b="1" u="sng" dirty="0"/>
              <a:t>Monday July 25, 2022</a:t>
            </a:r>
          </a:p>
          <a:p>
            <a:pPr algn="l">
              <a:lnSpc>
                <a:spcPct val="90000"/>
              </a:lnSpc>
            </a:pPr>
            <a:r>
              <a:rPr lang="en-US" dirty="0"/>
              <a:t>9:05 am - Do study ABC</a:t>
            </a:r>
          </a:p>
          <a:p>
            <a:pPr algn="l">
              <a:lnSpc>
                <a:spcPct val="90000"/>
              </a:lnSpc>
            </a:pPr>
            <a:r>
              <a:rPr lang="en-US" dirty="0"/>
              <a:t>8:47 pm - Lot’s of interesting data!</a:t>
            </a:r>
          </a:p>
          <a:p>
            <a:pPr algn="l">
              <a:lnSpc>
                <a:spcPct val="90000"/>
              </a:lnSpc>
            </a:pPr>
            <a:r>
              <a:rPr lang="en-US" dirty="0"/>
              <a:t>              - Results are in GCE</a:t>
            </a:r>
          </a:p>
          <a:p>
            <a:pPr algn="l">
              <a:lnSpc>
                <a:spcPct val="90000"/>
              </a:lnSpc>
            </a:pPr>
            <a:endParaRPr lang="en-US" dirty="0"/>
          </a:p>
          <a:p>
            <a:pPr algn="l">
              <a:lnSpc>
                <a:spcPct val="90000"/>
              </a:lnSpc>
            </a:pPr>
            <a:endParaRPr lang="en-US" dirty="0"/>
          </a:p>
        </p:txBody>
      </p:sp>
      <p:sp>
        <p:nvSpPr>
          <p:cNvPr id="9" name="TextBox 8">
            <a:extLst>
              <a:ext uri="{FF2B5EF4-FFF2-40B4-BE49-F238E27FC236}">
                <a16:creationId xmlns:a16="http://schemas.microsoft.com/office/drawing/2014/main" id="{EA4853CD-8614-95AA-C341-E49641DA6302}"/>
              </a:ext>
            </a:extLst>
          </p:cNvPr>
          <p:cNvSpPr txBox="1"/>
          <p:nvPr/>
        </p:nvSpPr>
        <p:spPr>
          <a:xfrm>
            <a:off x="5935980" y="283536"/>
            <a:ext cx="5887085" cy="5669244"/>
          </a:xfrm>
          <a:prstGeom prst="rect">
            <a:avLst/>
          </a:prstGeom>
          <a:noFill/>
        </p:spPr>
        <p:txBody>
          <a:bodyPr wrap="square" lIns="118872" tIns="91440" rIns="118872" bIns="91440" rtlCol="0" anchor="ctr" anchorCtr="0">
            <a:spAutoFit/>
          </a:bodyPr>
          <a:lstStyle/>
          <a:p>
            <a:pPr algn="l">
              <a:lnSpc>
                <a:spcPct val="90000"/>
              </a:lnSpc>
            </a:pPr>
            <a:r>
              <a:rPr lang="en-US" dirty="0"/>
              <a:t>A better example</a:t>
            </a:r>
          </a:p>
          <a:p>
            <a:pPr algn="l">
              <a:lnSpc>
                <a:spcPct val="90000"/>
              </a:lnSpc>
            </a:pPr>
            <a:endParaRPr lang="en-US" b="1" u="sng" dirty="0"/>
          </a:p>
          <a:p>
            <a:pPr algn="l">
              <a:lnSpc>
                <a:spcPct val="90000"/>
              </a:lnSpc>
            </a:pPr>
            <a:r>
              <a:rPr lang="en-US" b="1" u="sng" dirty="0"/>
              <a:t>Monday July 25, 2022</a:t>
            </a:r>
            <a:r>
              <a:rPr lang="en-US" dirty="0"/>
              <a:t> (Jared)</a:t>
            </a:r>
          </a:p>
          <a:p>
            <a:pPr algn="l">
              <a:lnSpc>
                <a:spcPct val="90000"/>
              </a:lnSpc>
            </a:pPr>
            <a:r>
              <a:rPr lang="en-US" b="1" dirty="0"/>
              <a:t>9:05 am </a:t>
            </a:r>
            <a:r>
              <a:rPr lang="en-US" dirty="0"/>
              <a:t>- Continuing work for study ABC.  (See July 7)</a:t>
            </a:r>
          </a:p>
          <a:p>
            <a:pPr algn="l">
              <a:lnSpc>
                <a:spcPct val="90000"/>
              </a:lnSpc>
            </a:pPr>
            <a:r>
              <a:rPr lang="en-US" dirty="0"/>
              <a:t>- I presently believe that if A happens, then B must also happen.</a:t>
            </a:r>
          </a:p>
          <a:p>
            <a:pPr algn="l">
              <a:lnSpc>
                <a:spcPct val="90000"/>
              </a:lnSpc>
            </a:pPr>
            <a:r>
              <a:rPr lang="en-US" dirty="0"/>
              <a:t>- To verify this, I intend to</a:t>
            </a:r>
          </a:p>
          <a:p>
            <a:pPr marL="742950" lvl="1" indent="-285750">
              <a:lnSpc>
                <a:spcPct val="90000"/>
              </a:lnSpc>
              <a:buFont typeface="Arial" panose="020B0604020202020204" pitchFamily="34" charset="0"/>
              <a:buChar char="•"/>
            </a:pPr>
            <a:r>
              <a:rPr lang="en-US" dirty="0"/>
              <a:t>…</a:t>
            </a:r>
          </a:p>
          <a:p>
            <a:pPr marL="742950" lvl="1" indent="-285750">
              <a:lnSpc>
                <a:spcPct val="90000"/>
              </a:lnSpc>
              <a:buFont typeface="Arial" panose="020B0604020202020204" pitchFamily="34" charset="0"/>
              <a:buChar char="•"/>
            </a:pPr>
            <a:r>
              <a:rPr lang="en-US" dirty="0"/>
              <a:t>***</a:t>
            </a:r>
          </a:p>
          <a:p>
            <a:pPr>
              <a:lnSpc>
                <a:spcPct val="90000"/>
              </a:lnSpc>
            </a:pPr>
            <a:r>
              <a:rPr lang="en-US" b="1" dirty="0"/>
              <a:t>9:30 am </a:t>
            </a:r>
            <a:r>
              <a:rPr lang="en-US" dirty="0"/>
              <a:t>- Started executing this experiment on Bebop.</a:t>
            </a:r>
          </a:p>
          <a:p>
            <a:pPr marL="742950" lvl="1" indent="-285750">
              <a:lnSpc>
                <a:spcPct val="90000"/>
              </a:lnSpc>
              <a:buFont typeface="Arial" panose="020B0604020202020204" pitchFamily="34" charset="0"/>
              <a:buChar char="•"/>
            </a:pPr>
            <a:r>
              <a:rPr lang="en-US" dirty="0"/>
              <a:t>Built debug version of binary with Intel 20.4</a:t>
            </a:r>
          </a:p>
          <a:p>
            <a:pPr marL="742950" lvl="1" indent="-285750">
              <a:lnSpc>
                <a:spcPct val="90000"/>
              </a:lnSpc>
              <a:buFont typeface="Arial" panose="020B0604020202020204" pitchFamily="34" charset="0"/>
              <a:buChar char="•"/>
            </a:pPr>
            <a:r>
              <a:rPr lang="en-US" dirty="0"/>
              <a:t>Based on </a:t>
            </a:r>
            <a:r>
              <a:rPr lang="en-US" u="sng" dirty="0"/>
              <a:t>clean</a:t>
            </a:r>
            <a:r>
              <a:rPr lang="en-US" dirty="0"/>
              <a:t> commit 5a43b21c</a:t>
            </a:r>
          </a:p>
          <a:p>
            <a:pPr marL="742950" lvl="1" indent="-285750">
              <a:lnSpc>
                <a:spcPct val="90000"/>
              </a:lnSpc>
              <a:buFont typeface="Arial" panose="020B0604020202020204" pitchFamily="34" charset="0"/>
              <a:buChar char="•"/>
            </a:pPr>
            <a:r>
              <a:rPr lang="en-US" dirty="0"/>
              <a:t>Build log saved to </a:t>
            </a:r>
            <a:r>
              <a:rPr lang="en-US" dirty="0">
                <a:latin typeface="American Typewriter" panose="02090604020004020304" pitchFamily="18" charset="77"/>
              </a:rPr>
              <a:t>my_test_2022.log</a:t>
            </a:r>
          </a:p>
          <a:p>
            <a:pPr marL="742950" lvl="1" indent="-285750">
              <a:lnSpc>
                <a:spcPct val="90000"/>
              </a:lnSpc>
              <a:buFont typeface="Arial" panose="020B0604020202020204" pitchFamily="34" charset="0"/>
              <a:buChar char="•"/>
            </a:pPr>
            <a:r>
              <a:rPr lang="en-US" dirty="0"/>
              <a:t>No errors or warnings emitted</a:t>
            </a:r>
          </a:p>
          <a:p>
            <a:pPr marL="742950" lvl="1" indent="-285750">
              <a:lnSpc>
                <a:spcPct val="90000"/>
              </a:lnSpc>
              <a:buFont typeface="Arial" panose="020B0604020202020204" pitchFamily="34" charset="0"/>
              <a:buChar char="•"/>
            </a:pPr>
            <a:r>
              <a:rPr lang="en-US" dirty="0"/>
              <a:t>Used job script </a:t>
            </a:r>
            <a:r>
              <a:rPr lang="en-US" dirty="0" err="1">
                <a:latin typeface="American Typewriter" panose="02090604020004020304" pitchFamily="18" charset="77"/>
              </a:rPr>
              <a:t>run_my_test</a:t>
            </a:r>
            <a:r>
              <a:rPr lang="en-US" dirty="0">
                <a:latin typeface="American Typewriter" panose="02090604020004020304" pitchFamily="18" charset="77"/>
              </a:rPr>
              <a:t> </a:t>
            </a:r>
            <a:r>
              <a:rPr lang="en-US" dirty="0"/>
              <a:t>with configuration 24 (Job ID 123456)</a:t>
            </a:r>
          </a:p>
          <a:p>
            <a:pPr marL="742950" lvl="1" indent="-285750">
              <a:lnSpc>
                <a:spcPct val="90000"/>
              </a:lnSpc>
              <a:buFont typeface="Arial" panose="020B0604020202020204" pitchFamily="34" charset="0"/>
              <a:buChar char="•"/>
            </a:pPr>
            <a:r>
              <a:rPr lang="en-US" dirty="0" err="1"/>
              <a:t>Stdout</a:t>
            </a:r>
            <a:r>
              <a:rPr lang="en-US" dirty="0"/>
              <a:t>/err &amp; results saved in folder ABC</a:t>
            </a:r>
          </a:p>
          <a:p>
            <a:pPr>
              <a:lnSpc>
                <a:spcPct val="90000"/>
              </a:lnSpc>
            </a:pPr>
            <a:r>
              <a:rPr lang="en-US" b="1" dirty="0"/>
              <a:t>10:07 am </a:t>
            </a:r>
            <a:r>
              <a:rPr lang="en-US" dirty="0"/>
              <a:t>- Analysis run with script </a:t>
            </a:r>
            <a:r>
              <a:rPr lang="en-US" dirty="0" err="1">
                <a:latin typeface="American Typewriter" panose="02090604020004020304" pitchFamily="18" charset="77"/>
              </a:rPr>
              <a:t>analyze_my_test.py</a:t>
            </a:r>
            <a:r>
              <a:rPr lang="en-US" dirty="0">
                <a:latin typeface="American Typewriter" panose="02090604020004020304" pitchFamily="18" charset="77"/>
              </a:rPr>
              <a:t> </a:t>
            </a:r>
            <a:r>
              <a:rPr lang="en-US" dirty="0"/>
              <a:t>and results saved in same folder.</a:t>
            </a:r>
          </a:p>
          <a:p>
            <a:pPr>
              <a:lnSpc>
                <a:spcPct val="90000"/>
              </a:lnSpc>
            </a:pPr>
            <a:r>
              <a:rPr lang="en-US" dirty="0"/>
              <a:t>- Since no peak seen around 1.5 MeV, I was wrong.  But based on this, I now </a:t>
            </a:r>
            <a:r>
              <a:rPr lang="en-US" i="1" dirty="0"/>
              <a:t>believe</a:t>
            </a:r>
            <a:r>
              <a:rPr lang="en-US" dirty="0"/>
              <a:t> that if A happens, then C must also happen.</a:t>
            </a:r>
          </a:p>
        </p:txBody>
      </p:sp>
    </p:spTree>
    <p:extLst>
      <p:ext uri="{BB962C8B-B14F-4D97-AF65-F5344CB8AC3E}">
        <p14:creationId xmlns:p14="http://schemas.microsoft.com/office/powerpoint/2010/main" val="3342200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ACD2F-B0D4-4783-5910-05FB02545B06}"/>
              </a:ext>
            </a:extLst>
          </p:cNvPr>
          <p:cNvSpPr>
            <a:spLocks noGrp="1"/>
          </p:cNvSpPr>
          <p:nvPr>
            <p:ph type="title"/>
          </p:nvPr>
        </p:nvSpPr>
        <p:spPr/>
        <p:txBody>
          <a:bodyPr/>
          <a:lstStyle/>
          <a:p>
            <a:r>
              <a:rPr lang="en-US" dirty="0"/>
              <a:t>Nothing beats good </a:t>
            </a:r>
            <a:r>
              <a:rPr lang="en-US" dirty="0" err="1"/>
              <a:t>ol</a:t>
            </a:r>
            <a:r>
              <a:rPr lang="en-US" dirty="0"/>
              <a:t>’ pen and paper</a:t>
            </a:r>
          </a:p>
        </p:txBody>
      </p:sp>
      <p:sp>
        <p:nvSpPr>
          <p:cNvPr id="4" name="Text Placeholder 3">
            <a:extLst>
              <a:ext uri="{FF2B5EF4-FFF2-40B4-BE49-F238E27FC236}">
                <a16:creationId xmlns:a16="http://schemas.microsoft.com/office/drawing/2014/main" id="{3C225170-B825-8E65-4107-25733A185B12}"/>
              </a:ext>
            </a:extLst>
          </p:cNvPr>
          <p:cNvSpPr>
            <a:spLocks noGrp="1"/>
          </p:cNvSpPr>
          <p:nvPr>
            <p:ph type="body" idx="1"/>
          </p:nvPr>
        </p:nvSpPr>
        <p:spPr>
          <a:xfrm>
            <a:off x="457200" y="2546822"/>
            <a:ext cx="5588582" cy="821190"/>
          </a:xfrm>
        </p:spPr>
        <p:txBody>
          <a:bodyPr/>
          <a:lstStyle/>
          <a:p>
            <a:r>
              <a:rPr lang="en-US" sz="2000" dirty="0"/>
              <a:t>Pen &amp; Paper Pros</a:t>
            </a:r>
          </a:p>
        </p:txBody>
      </p:sp>
      <p:sp>
        <p:nvSpPr>
          <p:cNvPr id="3" name="Content Placeholder 2">
            <a:extLst>
              <a:ext uri="{FF2B5EF4-FFF2-40B4-BE49-F238E27FC236}">
                <a16:creationId xmlns:a16="http://schemas.microsoft.com/office/drawing/2014/main" id="{F9258E3C-1D8D-18BD-90A6-502B818DA2CC}"/>
              </a:ext>
            </a:extLst>
          </p:cNvPr>
          <p:cNvSpPr>
            <a:spLocks noGrp="1"/>
          </p:cNvSpPr>
          <p:nvPr>
            <p:ph sz="half" idx="2"/>
          </p:nvPr>
        </p:nvSpPr>
        <p:spPr>
          <a:xfrm>
            <a:off x="457200" y="3368012"/>
            <a:ext cx="5588582" cy="3373229"/>
          </a:xfrm>
        </p:spPr>
        <p:txBody>
          <a:bodyPr/>
          <a:lstStyle/>
          <a:p>
            <a:r>
              <a:rPr lang="en-US" sz="2000" dirty="0"/>
              <a:t>Most can use paper and pen in any situation</a:t>
            </a:r>
          </a:p>
          <a:p>
            <a:r>
              <a:rPr lang="en-US" sz="2000" dirty="0"/>
              <a:t>Open format can allow for creativity and easier annotation</a:t>
            </a:r>
          </a:p>
          <a:p>
            <a:r>
              <a:rPr lang="en-US" sz="2000" dirty="0"/>
              <a:t>Concentrate on the work rather than tooling</a:t>
            </a:r>
          </a:p>
          <a:p>
            <a:r>
              <a:rPr lang="en-US" sz="2000" dirty="0"/>
              <a:t>Good if notetaking slows down progress</a:t>
            </a:r>
          </a:p>
          <a:p>
            <a:r>
              <a:rPr lang="en-US" sz="2000" dirty="0"/>
              <a:t>Notebook is stored </a:t>
            </a:r>
            <a:r>
              <a:rPr lang="en-US" sz="2000" b="1" dirty="0"/>
              <a:t>publicly</a:t>
            </a:r>
            <a:r>
              <a:rPr lang="en-US" sz="2000" dirty="0"/>
              <a:t> next to where it is used</a:t>
            </a:r>
          </a:p>
        </p:txBody>
      </p:sp>
      <p:sp>
        <p:nvSpPr>
          <p:cNvPr id="7" name="Text Placeholder 6">
            <a:extLst>
              <a:ext uri="{FF2B5EF4-FFF2-40B4-BE49-F238E27FC236}">
                <a16:creationId xmlns:a16="http://schemas.microsoft.com/office/drawing/2014/main" id="{C7D2FAF1-99B6-77D6-67CA-9BCD3AF3390A}"/>
              </a:ext>
            </a:extLst>
          </p:cNvPr>
          <p:cNvSpPr>
            <a:spLocks noGrp="1"/>
          </p:cNvSpPr>
          <p:nvPr>
            <p:ph type="body" sz="quarter" idx="3"/>
          </p:nvPr>
        </p:nvSpPr>
        <p:spPr>
          <a:xfrm>
            <a:off x="6218914" y="2546822"/>
            <a:ext cx="5531934" cy="821190"/>
          </a:xfrm>
        </p:spPr>
        <p:txBody>
          <a:bodyPr/>
          <a:lstStyle/>
          <a:p>
            <a:r>
              <a:rPr lang="en-US" sz="2000" dirty="0"/>
              <a:t>Electronic Woes</a:t>
            </a:r>
          </a:p>
        </p:txBody>
      </p:sp>
      <p:sp>
        <p:nvSpPr>
          <p:cNvPr id="9" name="Content Placeholder 8">
            <a:extLst>
              <a:ext uri="{FF2B5EF4-FFF2-40B4-BE49-F238E27FC236}">
                <a16:creationId xmlns:a16="http://schemas.microsoft.com/office/drawing/2014/main" id="{3460387C-329A-6D82-3F47-363415AFE6DA}"/>
              </a:ext>
            </a:extLst>
          </p:cNvPr>
          <p:cNvSpPr>
            <a:spLocks noGrp="1"/>
          </p:cNvSpPr>
          <p:nvPr>
            <p:ph sz="quarter" idx="4"/>
          </p:nvPr>
        </p:nvSpPr>
        <p:spPr>
          <a:xfrm>
            <a:off x="6218914" y="3368012"/>
            <a:ext cx="5531934" cy="3373229"/>
          </a:xfrm>
        </p:spPr>
        <p:txBody>
          <a:bodyPr/>
          <a:lstStyle/>
          <a:p>
            <a:r>
              <a:rPr lang="en-US" sz="2000" dirty="0"/>
              <a:t>Tied to technology that could fail</a:t>
            </a:r>
          </a:p>
          <a:p>
            <a:r>
              <a:rPr lang="en-US" sz="2000" dirty="0"/>
              <a:t>Overwhelming variety of possible solutions with different pros and cons</a:t>
            </a:r>
          </a:p>
          <a:p>
            <a:r>
              <a:rPr lang="en-US" sz="2000" dirty="0"/>
              <a:t>Uncertainty about future of tool, increased costs, inability to export</a:t>
            </a:r>
          </a:p>
          <a:p>
            <a:r>
              <a:rPr lang="en-US" sz="2000" dirty="0"/>
              <a:t>Does funding restrict where and how digital notes can be stored?</a:t>
            </a:r>
          </a:p>
        </p:txBody>
      </p:sp>
      <p:sp>
        <p:nvSpPr>
          <p:cNvPr id="11" name="TextBox 10">
            <a:extLst>
              <a:ext uri="{FF2B5EF4-FFF2-40B4-BE49-F238E27FC236}">
                <a16:creationId xmlns:a16="http://schemas.microsoft.com/office/drawing/2014/main" id="{4F5A0A35-B381-EDED-A055-E3A37D0AF05F}"/>
              </a:ext>
            </a:extLst>
          </p:cNvPr>
          <p:cNvSpPr txBox="1"/>
          <p:nvPr/>
        </p:nvSpPr>
        <p:spPr>
          <a:xfrm>
            <a:off x="437977" y="1003590"/>
            <a:ext cx="11302919" cy="1323439"/>
          </a:xfrm>
          <a:prstGeom prst="rect">
            <a:avLst/>
          </a:prstGeom>
          <a:noFill/>
        </p:spPr>
        <p:txBody>
          <a:bodyPr wrap="square">
            <a:spAutoFit/>
          </a:bodyPr>
          <a:lstStyle/>
          <a:p>
            <a:pPr marL="0" indent="0">
              <a:buNone/>
            </a:pPr>
            <a:r>
              <a:rPr lang="en-US" sz="2000" dirty="0"/>
              <a:t>“Since at least the 1990s, articles on technology have predicted the imminent, widespread adoption of electronic laboratory notebooks (ELNs) by researchers. It has yet to happen — but more and more scientists are taking the plunge.”</a:t>
            </a:r>
          </a:p>
          <a:p>
            <a:pPr marL="0" indent="0">
              <a:buNone/>
            </a:pPr>
            <a:r>
              <a:rPr lang="en-US" sz="2000" dirty="0"/>
              <a:t>	- </a:t>
            </a:r>
            <a:r>
              <a:rPr lang="en-US" sz="1600" dirty="0"/>
              <a:t>Roberta Kwok, </a:t>
            </a:r>
            <a:r>
              <a:rPr lang="en-US" sz="1600" i="1" dirty="0">
                <a:hlinkClick r:id="rId3"/>
              </a:rPr>
              <a:t>How to pick an electronic laboratory notebook</a:t>
            </a:r>
            <a:r>
              <a:rPr lang="en-US" sz="1600" dirty="0"/>
              <a:t>, Nature</a:t>
            </a:r>
          </a:p>
        </p:txBody>
      </p:sp>
    </p:spTree>
    <p:extLst>
      <p:ext uri="{BB962C8B-B14F-4D97-AF65-F5344CB8AC3E}">
        <p14:creationId xmlns:p14="http://schemas.microsoft.com/office/powerpoint/2010/main" val="2726763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8D88C-7B28-1754-36A6-873750233694}"/>
              </a:ext>
            </a:extLst>
          </p:cNvPr>
          <p:cNvSpPr>
            <a:spLocks noGrp="1"/>
          </p:cNvSpPr>
          <p:nvPr>
            <p:ph type="title"/>
          </p:nvPr>
        </p:nvSpPr>
        <p:spPr/>
        <p:txBody>
          <a:bodyPr/>
          <a:lstStyle/>
          <a:p>
            <a:r>
              <a:rPr lang="en-US" dirty="0"/>
              <a:t>Criteria for lab notebooks for computing?</a:t>
            </a:r>
          </a:p>
        </p:txBody>
      </p:sp>
      <p:sp>
        <p:nvSpPr>
          <p:cNvPr id="3" name="Content Placeholder 2">
            <a:extLst>
              <a:ext uri="{FF2B5EF4-FFF2-40B4-BE49-F238E27FC236}">
                <a16:creationId xmlns:a16="http://schemas.microsoft.com/office/drawing/2014/main" id="{F77746CD-E501-0512-A2E3-3EA3A7A9AF56}"/>
              </a:ext>
            </a:extLst>
          </p:cNvPr>
          <p:cNvSpPr>
            <a:spLocks noGrp="1"/>
          </p:cNvSpPr>
          <p:nvPr>
            <p:ph idx="1"/>
          </p:nvPr>
        </p:nvSpPr>
        <p:spPr/>
        <p:txBody>
          <a:bodyPr/>
          <a:lstStyle/>
          <a:p>
            <a:r>
              <a:rPr lang="en-US" b="1" dirty="0"/>
              <a:t>Paper won’t work.  </a:t>
            </a:r>
            <a:r>
              <a:rPr lang="en-US" dirty="0"/>
              <a:t>We work anywhere and sometimes in distributed way.</a:t>
            </a:r>
          </a:p>
          <a:p>
            <a:r>
              <a:rPr lang="en-US" dirty="0"/>
              <a:t>Should notebooks be public and how to do that?</a:t>
            </a:r>
          </a:p>
          <a:p>
            <a:r>
              <a:rPr lang="en-US" dirty="0"/>
              <a:t>How many different types of notebooks do we need?</a:t>
            </a:r>
          </a:p>
          <a:p>
            <a:r>
              <a:rPr lang="en-US" dirty="0"/>
              <a:t>Do we use a single ELN or distribute notes across a suite of tools?</a:t>
            </a:r>
          </a:p>
          <a:p>
            <a:r>
              <a:rPr lang="en-US" dirty="0"/>
              <a:t>How can we use automation appropriately to overcome difficulties and increase productivity?</a:t>
            </a:r>
          </a:p>
          <a:p>
            <a:pPr marL="0" indent="0">
              <a:buNone/>
            </a:pPr>
            <a:endParaRPr lang="en-US" dirty="0"/>
          </a:p>
        </p:txBody>
      </p:sp>
      <p:sp>
        <p:nvSpPr>
          <p:cNvPr id="6" name="TextBox 5">
            <a:extLst>
              <a:ext uri="{FF2B5EF4-FFF2-40B4-BE49-F238E27FC236}">
                <a16:creationId xmlns:a16="http://schemas.microsoft.com/office/drawing/2014/main" id="{C44A63BE-444C-487D-FF8C-6D5A3E79CAEE}"/>
              </a:ext>
            </a:extLst>
          </p:cNvPr>
          <p:cNvSpPr txBox="1"/>
          <p:nvPr/>
        </p:nvSpPr>
        <p:spPr>
          <a:xfrm>
            <a:off x="3155530" y="5108463"/>
            <a:ext cx="5877764" cy="461665"/>
          </a:xfrm>
          <a:prstGeom prst="rect">
            <a:avLst/>
          </a:prstGeom>
          <a:noFill/>
        </p:spPr>
        <p:txBody>
          <a:bodyPr wrap="none" rtlCol="0">
            <a:spAutoFit/>
          </a:bodyPr>
          <a:lstStyle/>
          <a:p>
            <a:pPr algn="ctr"/>
            <a:r>
              <a:rPr lang="en-US" sz="2400" dirty="0"/>
              <a:t>We likely need many streams of lab notes</a:t>
            </a:r>
          </a:p>
        </p:txBody>
      </p:sp>
    </p:spTree>
    <p:extLst>
      <p:ext uri="{BB962C8B-B14F-4D97-AF65-F5344CB8AC3E}">
        <p14:creationId xmlns:p14="http://schemas.microsoft.com/office/powerpoint/2010/main" val="2902881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33D66-35AF-AF0C-8EA4-C60E0843DE20}"/>
              </a:ext>
            </a:extLst>
          </p:cNvPr>
          <p:cNvSpPr>
            <a:spLocks noGrp="1"/>
          </p:cNvSpPr>
          <p:nvPr>
            <p:ph type="title"/>
          </p:nvPr>
        </p:nvSpPr>
        <p:spPr/>
        <p:txBody>
          <a:bodyPr/>
          <a:lstStyle/>
          <a:p>
            <a:r>
              <a:rPr lang="en-US" dirty="0"/>
              <a:t>Different streams of lab notes</a:t>
            </a:r>
          </a:p>
        </p:txBody>
      </p:sp>
      <p:sp>
        <p:nvSpPr>
          <p:cNvPr id="3" name="Content Placeholder 2">
            <a:extLst>
              <a:ext uri="{FF2B5EF4-FFF2-40B4-BE49-F238E27FC236}">
                <a16:creationId xmlns:a16="http://schemas.microsoft.com/office/drawing/2014/main" id="{D98AB940-836C-ED7C-839C-E277B4205C49}"/>
              </a:ext>
            </a:extLst>
          </p:cNvPr>
          <p:cNvSpPr>
            <a:spLocks noGrp="1"/>
          </p:cNvSpPr>
          <p:nvPr>
            <p:ph idx="1"/>
          </p:nvPr>
        </p:nvSpPr>
        <p:spPr/>
        <p:txBody>
          <a:bodyPr/>
          <a:lstStyle/>
          <a:p>
            <a:r>
              <a:rPr lang="en-US" dirty="0"/>
              <a:t>Lab notebook for changes to scientific instrument</a:t>
            </a:r>
          </a:p>
          <a:p>
            <a:pPr lvl="1"/>
            <a:r>
              <a:rPr lang="en-US" dirty="0"/>
              <a:t>Changes in code repo necessary for study</a:t>
            </a:r>
          </a:p>
          <a:p>
            <a:pPr lvl="1"/>
            <a:r>
              <a:rPr lang="en-US" dirty="0"/>
              <a:t>Changes to SW environments</a:t>
            </a:r>
          </a:p>
          <a:p>
            <a:pPr lvl="1"/>
            <a:r>
              <a:rPr lang="en-US" dirty="0"/>
              <a:t>Changes to build/job files and build systems</a:t>
            </a:r>
          </a:p>
          <a:p>
            <a:r>
              <a:rPr lang="en-US" dirty="0"/>
              <a:t>Lab notebook for data analysis tools</a:t>
            </a:r>
          </a:p>
          <a:p>
            <a:r>
              <a:rPr lang="en-US" dirty="0"/>
              <a:t>Lab notebook to detail how experiment was designed and executed</a:t>
            </a:r>
          </a:p>
          <a:p>
            <a:r>
              <a:rPr lang="en-US" dirty="0"/>
              <a:t>Right tool for the job</a:t>
            </a:r>
          </a:p>
          <a:p>
            <a:pPr lvl="1"/>
            <a:r>
              <a:rPr lang="en-US" dirty="0"/>
              <a:t>We don’t want a single 10,000-line README</a:t>
            </a:r>
          </a:p>
          <a:p>
            <a:endParaRPr lang="en-US" dirty="0"/>
          </a:p>
        </p:txBody>
      </p:sp>
    </p:spTree>
    <p:extLst>
      <p:ext uri="{BB962C8B-B14F-4D97-AF65-F5344CB8AC3E}">
        <p14:creationId xmlns:p14="http://schemas.microsoft.com/office/powerpoint/2010/main" val="35745916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2E499-1C3F-BF05-6826-EA41875043AF}"/>
              </a:ext>
            </a:extLst>
          </p:cNvPr>
          <p:cNvSpPr>
            <a:spLocks noGrp="1"/>
          </p:cNvSpPr>
          <p:nvPr>
            <p:ph type="title"/>
          </p:nvPr>
        </p:nvSpPr>
        <p:spPr/>
        <p:txBody>
          <a:bodyPr/>
          <a:lstStyle/>
          <a:p>
            <a:r>
              <a:rPr lang="en-US" dirty="0"/>
              <a:t>Git lab notes stream</a:t>
            </a:r>
          </a:p>
        </p:txBody>
      </p:sp>
      <p:sp>
        <p:nvSpPr>
          <p:cNvPr id="4" name="Text Placeholder 3">
            <a:extLst>
              <a:ext uri="{FF2B5EF4-FFF2-40B4-BE49-F238E27FC236}">
                <a16:creationId xmlns:a16="http://schemas.microsoft.com/office/drawing/2014/main" id="{07227A27-5F3E-7988-EF2E-E23834C09336}"/>
              </a:ext>
            </a:extLst>
          </p:cNvPr>
          <p:cNvSpPr>
            <a:spLocks noGrp="1"/>
          </p:cNvSpPr>
          <p:nvPr>
            <p:ph idx="1"/>
          </p:nvPr>
        </p:nvSpPr>
        <p:spPr>
          <a:xfrm>
            <a:off x="365760" y="1349903"/>
            <a:ext cx="11369809" cy="4047778"/>
          </a:xfrm>
        </p:spPr>
        <p:txBody>
          <a:bodyPr/>
          <a:lstStyle/>
          <a:p>
            <a:pPr marL="0" indent="0">
              <a:buNone/>
            </a:pPr>
            <a:r>
              <a:rPr lang="en-US" dirty="0">
                <a:solidFill>
                  <a:schemeClr val="tx2"/>
                </a:solidFill>
              </a:rPr>
              <a:t>Keep lab notes for your software as close to the “instrument” as possible</a:t>
            </a:r>
          </a:p>
        </p:txBody>
      </p:sp>
      <p:pic>
        <p:nvPicPr>
          <p:cNvPr id="6" name="Picture 5">
            <a:extLst>
              <a:ext uri="{FF2B5EF4-FFF2-40B4-BE49-F238E27FC236}">
                <a16:creationId xmlns:a16="http://schemas.microsoft.com/office/drawing/2014/main" id="{6761C1E8-DA24-1844-B0E3-CC7DF7671F26}"/>
              </a:ext>
            </a:extLst>
          </p:cNvPr>
          <p:cNvPicPr>
            <a:picLocks noChangeAspect="1"/>
          </p:cNvPicPr>
          <p:nvPr/>
        </p:nvPicPr>
        <p:blipFill>
          <a:blip r:embed="rId2"/>
          <a:stretch>
            <a:fillRect/>
          </a:stretch>
        </p:blipFill>
        <p:spPr>
          <a:xfrm>
            <a:off x="609443" y="2067111"/>
            <a:ext cx="7144004" cy="2415747"/>
          </a:xfrm>
          <a:prstGeom prst="rect">
            <a:avLst/>
          </a:prstGeom>
        </p:spPr>
      </p:pic>
      <p:sp>
        <p:nvSpPr>
          <p:cNvPr id="7" name="TextBox 6">
            <a:extLst>
              <a:ext uri="{FF2B5EF4-FFF2-40B4-BE49-F238E27FC236}">
                <a16:creationId xmlns:a16="http://schemas.microsoft.com/office/drawing/2014/main" id="{60E896B1-244F-EE2C-31BB-0AFFB63A9E19}"/>
              </a:ext>
            </a:extLst>
          </p:cNvPr>
          <p:cNvSpPr txBox="1"/>
          <p:nvPr/>
        </p:nvSpPr>
        <p:spPr>
          <a:xfrm>
            <a:off x="7745530" y="2459506"/>
            <a:ext cx="4551933" cy="800154"/>
          </a:xfrm>
          <a:prstGeom prst="rect">
            <a:avLst/>
          </a:prstGeom>
          <a:noFill/>
        </p:spPr>
        <p:txBody>
          <a:bodyPr wrap="none" lIns="158455" tIns="121888" rIns="158455" bIns="121888" rtlCol="0" anchor="ctr" anchorCtr="0">
            <a:spAutoFit/>
          </a:bodyPr>
          <a:lstStyle/>
          <a:p>
            <a:pPr algn="l">
              <a:lnSpc>
                <a:spcPct val="90000"/>
              </a:lnSpc>
            </a:pPr>
            <a:r>
              <a:rPr lang="en-US" sz="2000" dirty="0"/>
              <a:t>Details not obvious from commit diff:</a:t>
            </a:r>
          </a:p>
          <a:p>
            <a:pPr algn="l">
              <a:lnSpc>
                <a:spcPct val="90000"/>
              </a:lnSpc>
            </a:pPr>
            <a:r>
              <a:rPr lang="en-US" sz="2000" dirty="0"/>
              <a:t>Motivation, reasoning, consequences</a:t>
            </a:r>
          </a:p>
        </p:txBody>
      </p:sp>
      <p:sp>
        <p:nvSpPr>
          <p:cNvPr id="9" name="TextBox 8">
            <a:extLst>
              <a:ext uri="{FF2B5EF4-FFF2-40B4-BE49-F238E27FC236}">
                <a16:creationId xmlns:a16="http://schemas.microsoft.com/office/drawing/2014/main" id="{68B70498-A0C5-59CB-57DA-920DF432411D}"/>
              </a:ext>
            </a:extLst>
          </p:cNvPr>
          <p:cNvSpPr txBox="1"/>
          <p:nvPr/>
        </p:nvSpPr>
        <p:spPr>
          <a:xfrm>
            <a:off x="7745530" y="3711406"/>
            <a:ext cx="1830483" cy="523156"/>
          </a:xfrm>
          <a:prstGeom prst="rect">
            <a:avLst/>
          </a:prstGeom>
          <a:noFill/>
        </p:spPr>
        <p:txBody>
          <a:bodyPr wrap="none" lIns="158455" tIns="121888" rIns="158455" bIns="121888" rtlCol="0" anchor="ctr" anchorCtr="0">
            <a:spAutoFit/>
          </a:bodyPr>
          <a:lstStyle/>
          <a:p>
            <a:pPr algn="l">
              <a:lnSpc>
                <a:spcPct val="90000"/>
              </a:lnSpc>
            </a:pPr>
            <a:r>
              <a:rPr lang="en-US" sz="2000" dirty="0"/>
              <a:t>Testing notes</a:t>
            </a:r>
          </a:p>
        </p:txBody>
      </p:sp>
      <p:sp>
        <p:nvSpPr>
          <p:cNvPr id="10" name="TextBox 9">
            <a:extLst>
              <a:ext uri="{FF2B5EF4-FFF2-40B4-BE49-F238E27FC236}">
                <a16:creationId xmlns:a16="http://schemas.microsoft.com/office/drawing/2014/main" id="{1593B09E-9231-51A2-B64E-296F74875893}"/>
              </a:ext>
            </a:extLst>
          </p:cNvPr>
          <p:cNvSpPr txBox="1"/>
          <p:nvPr/>
        </p:nvSpPr>
        <p:spPr>
          <a:xfrm>
            <a:off x="2390514" y="5264751"/>
            <a:ext cx="7407797" cy="461665"/>
          </a:xfrm>
          <a:prstGeom prst="rect">
            <a:avLst/>
          </a:prstGeom>
          <a:noFill/>
        </p:spPr>
        <p:txBody>
          <a:bodyPr wrap="none" rtlCol="0">
            <a:spAutoFit/>
          </a:bodyPr>
          <a:lstStyle/>
          <a:p>
            <a:r>
              <a:rPr lang="en-US" sz="2400" dirty="0"/>
              <a:t>Use Pull Request to capture final verification streams</a:t>
            </a:r>
          </a:p>
        </p:txBody>
      </p:sp>
      <p:sp>
        <p:nvSpPr>
          <p:cNvPr id="3" name="TextBox 2">
            <a:extLst>
              <a:ext uri="{FF2B5EF4-FFF2-40B4-BE49-F238E27FC236}">
                <a16:creationId xmlns:a16="http://schemas.microsoft.com/office/drawing/2014/main" id="{E94AB6A2-7EE4-6C85-EB1E-B4A6BBFCE505}"/>
              </a:ext>
            </a:extLst>
          </p:cNvPr>
          <p:cNvSpPr txBox="1"/>
          <p:nvPr/>
        </p:nvSpPr>
        <p:spPr>
          <a:xfrm>
            <a:off x="1913038" y="4471546"/>
            <a:ext cx="5019323" cy="369332"/>
          </a:xfrm>
          <a:prstGeom prst="rect">
            <a:avLst/>
          </a:prstGeom>
          <a:noFill/>
        </p:spPr>
        <p:txBody>
          <a:bodyPr wrap="none" rtlCol="0">
            <a:spAutoFit/>
          </a:bodyPr>
          <a:lstStyle/>
          <a:p>
            <a:r>
              <a:rPr lang="en-US" dirty="0"/>
              <a:t>*This message is missing a title as the first line.</a:t>
            </a:r>
          </a:p>
        </p:txBody>
      </p:sp>
    </p:spTree>
    <p:extLst>
      <p:ext uri="{BB962C8B-B14F-4D97-AF65-F5344CB8AC3E}">
        <p14:creationId xmlns:p14="http://schemas.microsoft.com/office/powerpoint/2010/main" val="40153382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65790-4FFF-A93D-2B74-AAFA4028C68D}"/>
              </a:ext>
            </a:extLst>
          </p:cNvPr>
          <p:cNvSpPr>
            <a:spLocks noGrp="1"/>
          </p:cNvSpPr>
          <p:nvPr>
            <p:ph type="title"/>
          </p:nvPr>
        </p:nvSpPr>
        <p:spPr/>
        <p:txBody>
          <a:bodyPr/>
          <a:lstStyle/>
          <a:p>
            <a:r>
              <a:rPr lang="en-US" dirty="0"/>
              <a:t>Pull request as a “filtered” notebook entry</a:t>
            </a:r>
          </a:p>
        </p:txBody>
      </p:sp>
      <p:sp>
        <p:nvSpPr>
          <p:cNvPr id="3" name="Content Placeholder 2">
            <a:extLst>
              <a:ext uri="{FF2B5EF4-FFF2-40B4-BE49-F238E27FC236}">
                <a16:creationId xmlns:a16="http://schemas.microsoft.com/office/drawing/2014/main" id="{16752DD2-A8C1-142A-ADF4-A061E5E58937}"/>
              </a:ext>
            </a:extLst>
          </p:cNvPr>
          <p:cNvSpPr>
            <a:spLocks noGrp="1"/>
          </p:cNvSpPr>
          <p:nvPr>
            <p:ph idx="1"/>
          </p:nvPr>
        </p:nvSpPr>
        <p:spPr>
          <a:xfrm>
            <a:off x="365760" y="1079469"/>
            <a:ext cx="11369809" cy="4047778"/>
          </a:xfrm>
        </p:spPr>
        <p:txBody>
          <a:bodyPr/>
          <a:lstStyle/>
          <a:p>
            <a:r>
              <a:rPr lang="en-US" dirty="0"/>
              <a:t>A pull request is an aggregation of commits to a git repo</a:t>
            </a:r>
          </a:p>
          <a:p>
            <a:pPr lvl="1"/>
            <a:r>
              <a:rPr lang="en-US" dirty="0"/>
              <a:t>Individual commits are linked to the pull request</a:t>
            </a:r>
          </a:p>
          <a:p>
            <a:r>
              <a:rPr lang="en-US" dirty="0">
                <a:solidFill>
                  <a:schemeClr val="tx2"/>
                </a:solidFill>
              </a:rPr>
              <a:t>The PR allows for additional content that’s distinct from the individual commits</a:t>
            </a:r>
          </a:p>
          <a:p>
            <a:r>
              <a:rPr lang="en-US" dirty="0"/>
              <a:t>Use PR description to record process to verify correctness of changes</a:t>
            </a:r>
          </a:p>
          <a:p>
            <a:pPr lvl="1"/>
            <a:r>
              <a:rPr lang="en-US" dirty="0"/>
              <a:t>2-2.5 days effort carried out over a week</a:t>
            </a:r>
          </a:p>
          <a:p>
            <a:pPr lvl="1"/>
            <a:r>
              <a:rPr lang="en-US" dirty="0"/>
              <a:t>Copy/pasted from previous PR and adapted first (designed process)</a:t>
            </a:r>
          </a:p>
          <a:p>
            <a:pPr lvl="1"/>
            <a:r>
              <a:rPr lang="en-US" dirty="0"/>
              <a:t>Improved as carried out process – converging on a quasi-procedure</a:t>
            </a:r>
          </a:p>
          <a:p>
            <a:pPr lvl="1"/>
            <a:r>
              <a:rPr lang="en-US" dirty="0"/>
              <a:t>Filtered so that reviewers aren’t overwhelmed</a:t>
            </a:r>
          </a:p>
          <a:p>
            <a:pPr lvl="1"/>
            <a:r>
              <a:rPr lang="en-US" dirty="0"/>
              <a:t>Helped organize effort &amp; design good tests</a:t>
            </a:r>
          </a:p>
          <a:p>
            <a:r>
              <a:rPr lang="en-US" dirty="0"/>
              <a:t>Additional benefits</a:t>
            </a:r>
          </a:p>
          <a:p>
            <a:pPr lvl="1"/>
            <a:r>
              <a:rPr lang="en-US" dirty="0"/>
              <a:t>Senior reviewers provide feedback &amp; suggest improvements</a:t>
            </a:r>
          </a:p>
          <a:p>
            <a:pPr lvl="1"/>
            <a:r>
              <a:rPr lang="en-US" dirty="0"/>
              <a:t>Junior reviewers exposed to work habits of other people</a:t>
            </a:r>
          </a:p>
          <a:p>
            <a:r>
              <a:rPr lang="en-US" dirty="0"/>
              <a:t>Example: Flash-X PR #247 on next slide</a:t>
            </a:r>
          </a:p>
        </p:txBody>
      </p:sp>
    </p:spTree>
    <p:extLst>
      <p:ext uri="{BB962C8B-B14F-4D97-AF65-F5344CB8AC3E}">
        <p14:creationId xmlns:p14="http://schemas.microsoft.com/office/powerpoint/2010/main" val="626964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a:xfrm>
            <a:off x="365760" y="411480"/>
            <a:ext cx="11372473" cy="914400"/>
          </a:xfrm>
        </p:spPr>
        <p:txBody>
          <a:bodyPr wrap="square" anchor="t">
            <a:normAutofit/>
          </a:bodyPr>
          <a:lstStyle/>
          <a:p>
            <a:r>
              <a:rPr lang="en-US" dirty="0"/>
              <a:t>Why Reproducibility is Important</a:t>
            </a:r>
          </a:p>
        </p:txBody>
      </p:sp>
      <p:pic>
        <p:nvPicPr>
          <p:cNvPr id="6" name="Picture 5" descr="Magnifying glass and question mark">
            <a:extLst>
              <a:ext uri="{FF2B5EF4-FFF2-40B4-BE49-F238E27FC236}">
                <a16:creationId xmlns:a16="http://schemas.microsoft.com/office/drawing/2014/main" id="{24ED42B8-9E80-FA57-0681-7134CF432ED2}"/>
              </a:ext>
            </a:extLst>
          </p:cNvPr>
          <p:cNvPicPr>
            <a:picLocks noChangeAspect="1"/>
          </p:cNvPicPr>
          <p:nvPr/>
        </p:nvPicPr>
        <p:blipFill rotWithShape="1">
          <a:blip r:embed="rId3"/>
          <a:srcRect t="23117" r="2" b="13593"/>
          <a:stretch/>
        </p:blipFill>
        <p:spPr>
          <a:xfrm>
            <a:off x="365760" y="1737360"/>
            <a:ext cx="11369809" cy="4047778"/>
          </a:xfrm>
          <a:prstGeom prst="rect">
            <a:avLst/>
          </a:prstGeom>
          <a:noFill/>
        </p:spPr>
      </p:pic>
    </p:spTree>
    <p:extLst>
      <p:ext uri="{BB962C8B-B14F-4D97-AF65-F5344CB8AC3E}">
        <p14:creationId xmlns:p14="http://schemas.microsoft.com/office/powerpoint/2010/main" val="27985250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1913058-559F-714A-DFD9-37BACE442572}"/>
              </a:ext>
            </a:extLst>
          </p:cNvPr>
          <p:cNvSpPr>
            <a:spLocks noGrp="1"/>
          </p:cNvSpPr>
          <p:nvPr>
            <p:ph type="sldNum" sz="quarter" idx="4294967295"/>
          </p:nvPr>
        </p:nvSpPr>
        <p:spPr>
          <a:xfrm>
            <a:off x="0" y="0"/>
            <a:ext cx="0" cy="0"/>
          </a:xfrm>
        </p:spPr>
        <p:txBody>
          <a:bodyPr/>
          <a:lstStyle/>
          <a:p>
            <a:endParaRPr lang="en-US" dirty="0"/>
          </a:p>
          <a:p>
            <a:endParaRPr lang="en-US" dirty="0"/>
          </a:p>
        </p:txBody>
      </p:sp>
      <p:pic>
        <p:nvPicPr>
          <p:cNvPr id="6" name="Picture 5">
            <a:extLst>
              <a:ext uri="{FF2B5EF4-FFF2-40B4-BE49-F238E27FC236}">
                <a16:creationId xmlns:a16="http://schemas.microsoft.com/office/drawing/2014/main" id="{383BE8A3-5C00-AD84-445D-A10220053C82}"/>
              </a:ext>
            </a:extLst>
          </p:cNvPr>
          <p:cNvPicPr>
            <a:picLocks noChangeAspect="1"/>
          </p:cNvPicPr>
          <p:nvPr/>
        </p:nvPicPr>
        <p:blipFill rotWithShape="1">
          <a:blip r:embed="rId2"/>
          <a:srcRect b="10715"/>
          <a:stretch/>
        </p:blipFill>
        <p:spPr>
          <a:xfrm>
            <a:off x="2505815" y="164160"/>
            <a:ext cx="9569678" cy="6693839"/>
          </a:xfrm>
          <a:prstGeom prst="rect">
            <a:avLst/>
          </a:prstGeom>
        </p:spPr>
      </p:pic>
      <p:sp>
        <p:nvSpPr>
          <p:cNvPr id="7" name="TextBox 6">
            <a:extLst>
              <a:ext uri="{FF2B5EF4-FFF2-40B4-BE49-F238E27FC236}">
                <a16:creationId xmlns:a16="http://schemas.microsoft.com/office/drawing/2014/main" id="{B64E9ACB-0E43-DF6C-DB6A-7D3B96707729}"/>
              </a:ext>
            </a:extLst>
          </p:cNvPr>
          <p:cNvSpPr txBox="1"/>
          <p:nvPr/>
        </p:nvSpPr>
        <p:spPr>
          <a:xfrm>
            <a:off x="634214" y="2967335"/>
            <a:ext cx="1694544" cy="923330"/>
          </a:xfrm>
          <a:prstGeom prst="rect">
            <a:avLst/>
          </a:prstGeom>
          <a:noFill/>
        </p:spPr>
        <p:txBody>
          <a:bodyPr wrap="square" rtlCol="0">
            <a:spAutoFit/>
          </a:bodyPr>
          <a:lstStyle/>
          <a:p>
            <a:r>
              <a:rPr lang="en-US" b="1" dirty="0"/>
              <a:t>Example: Flash-X</a:t>
            </a:r>
          </a:p>
          <a:p>
            <a:r>
              <a:rPr lang="en-US" b="1" dirty="0"/>
              <a:t>PR #247</a:t>
            </a:r>
          </a:p>
        </p:txBody>
      </p:sp>
    </p:spTree>
    <p:extLst>
      <p:ext uri="{BB962C8B-B14F-4D97-AF65-F5344CB8AC3E}">
        <p14:creationId xmlns:p14="http://schemas.microsoft.com/office/powerpoint/2010/main" val="5149899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4D68C-51DF-DA67-4540-49447D382649}"/>
              </a:ext>
            </a:extLst>
          </p:cNvPr>
          <p:cNvSpPr>
            <a:spLocks noGrp="1"/>
          </p:cNvSpPr>
          <p:nvPr>
            <p:ph type="title"/>
          </p:nvPr>
        </p:nvSpPr>
        <p:spPr/>
        <p:txBody>
          <a:bodyPr/>
          <a:lstStyle/>
          <a:p>
            <a:r>
              <a:rPr lang="en-US" dirty="0"/>
              <a:t>README lab notes streams</a:t>
            </a:r>
          </a:p>
        </p:txBody>
      </p:sp>
      <p:sp>
        <p:nvSpPr>
          <p:cNvPr id="3" name="Content Placeholder 2">
            <a:extLst>
              <a:ext uri="{FF2B5EF4-FFF2-40B4-BE49-F238E27FC236}">
                <a16:creationId xmlns:a16="http://schemas.microsoft.com/office/drawing/2014/main" id="{6CA789C4-7606-F9C1-CC47-F08121DE2381}"/>
              </a:ext>
            </a:extLst>
          </p:cNvPr>
          <p:cNvSpPr>
            <a:spLocks noGrp="1"/>
          </p:cNvSpPr>
          <p:nvPr>
            <p:ph idx="1"/>
          </p:nvPr>
        </p:nvSpPr>
        <p:spPr/>
        <p:txBody>
          <a:bodyPr/>
          <a:lstStyle/>
          <a:p>
            <a:r>
              <a:rPr lang="en-US" dirty="0"/>
              <a:t>High-level road maps with motivation, documented decisions, and conclusions</a:t>
            </a:r>
          </a:p>
          <a:p>
            <a:r>
              <a:rPr lang="en-US" dirty="0"/>
              <a:t>Concise living docs that function as executive summaries</a:t>
            </a:r>
          </a:p>
          <a:p>
            <a:pPr lvl="1"/>
            <a:r>
              <a:rPr lang="en-US" dirty="0"/>
              <a:t>Higher up in documentation hierarchy</a:t>
            </a:r>
          </a:p>
          <a:p>
            <a:r>
              <a:rPr lang="en-US" dirty="0"/>
              <a:t>Low-level notes such as managing software stack</a:t>
            </a:r>
          </a:p>
          <a:p>
            <a:pPr lvl="1"/>
            <a:r>
              <a:rPr lang="en-US" dirty="0"/>
              <a:t>Traceability of SW environment &amp; therefore verification</a:t>
            </a:r>
          </a:p>
          <a:p>
            <a:pPr lvl="1"/>
            <a:r>
              <a:rPr lang="en-US" dirty="0"/>
              <a:t>Can be turned into procedures</a:t>
            </a:r>
          </a:p>
        </p:txBody>
      </p:sp>
    </p:spTree>
    <p:extLst>
      <p:ext uri="{BB962C8B-B14F-4D97-AF65-F5344CB8AC3E}">
        <p14:creationId xmlns:p14="http://schemas.microsoft.com/office/powerpoint/2010/main" val="1872207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35F2A-4458-E5EC-B271-2B67B5E6027C}"/>
              </a:ext>
            </a:extLst>
          </p:cNvPr>
          <p:cNvSpPr>
            <a:spLocks noGrp="1"/>
          </p:cNvSpPr>
          <p:nvPr>
            <p:ph type="title"/>
          </p:nvPr>
        </p:nvSpPr>
        <p:spPr>
          <a:xfrm>
            <a:off x="272933" y="2971800"/>
            <a:ext cx="2178305" cy="914400"/>
          </a:xfrm>
        </p:spPr>
        <p:txBody>
          <a:bodyPr/>
          <a:lstStyle/>
          <a:p>
            <a:pPr algn="ctr"/>
            <a:r>
              <a:rPr lang="en-US" dirty="0"/>
              <a:t>High-level README</a:t>
            </a:r>
          </a:p>
        </p:txBody>
      </p:sp>
      <p:pic>
        <p:nvPicPr>
          <p:cNvPr id="6" name="Picture 5">
            <a:extLst>
              <a:ext uri="{FF2B5EF4-FFF2-40B4-BE49-F238E27FC236}">
                <a16:creationId xmlns:a16="http://schemas.microsoft.com/office/drawing/2014/main" id="{9385CEA7-E653-1B9A-9CB5-18142F9F82E2}"/>
              </a:ext>
            </a:extLst>
          </p:cNvPr>
          <p:cNvPicPr>
            <a:picLocks noChangeAspect="1"/>
          </p:cNvPicPr>
          <p:nvPr/>
        </p:nvPicPr>
        <p:blipFill rotWithShape="1">
          <a:blip r:embed="rId2"/>
          <a:srcRect b="11007"/>
          <a:stretch/>
        </p:blipFill>
        <p:spPr>
          <a:xfrm>
            <a:off x="2730544" y="154984"/>
            <a:ext cx="8970676" cy="6608366"/>
          </a:xfrm>
          <a:prstGeom prst="rect">
            <a:avLst/>
          </a:prstGeom>
        </p:spPr>
      </p:pic>
    </p:spTree>
    <p:extLst>
      <p:ext uri="{BB962C8B-B14F-4D97-AF65-F5344CB8AC3E}">
        <p14:creationId xmlns:p14="http://schemas.microsoft.com/office/powerpoint/2010/main" val="2511546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E98A-F7F5-86A9-4897-E9C77258E5CE}"/>
              </a:ext>
            </a:extLst>
          </p:cNvPr>
          <p:cNvSpPr>
            <a:spLocks noGrp="1"/>
          </p:cNvSpPr>
          <p:nvPr>
            <p:ph type="title"/>
          </p:nvPr>
        </p:nvSpPr>
        <p:spPr>
          <a:xfrm>
            <a:off x="310541" y="2971800"/>
            <a:ext cx="2113969" cy="914400"/>
          </a:xfrm>
        </p:spPr>
        <p:txBody>
          <a:bodyPr/>
          <a:lstStyle/>
          <a:p>
            <a:pPr algn="ctr"/>
            <a:r>
              <a:rPr lang="en-US" dirty="0"/>
              <a:t>Low-level README</a:t>
            </a:r>
          </a:p>
        </p:txBody>
      </p:sp>
      <p:pic>
        <p:nvPicPr>
          <p:cNvPr id="6" name="Picture 5">
            <a:extLst>
              <a:ext uri="{FF2B5EF4-FFF2-40B4-BE49-F238E27FC236}">
                <a16:creationId xmlns:a16="http://schemas.microsoft.com/office/drawing/2014/main" id="{F6F207BA-EFF5-E734-45C2-20C71A08193C}"/>
              </a:ext>
            </a:extLst>
          </p:cNvPr>
          <p:cNvPicPr>
            <a:picLocks noChangeAspect="1"/>
          </p:cNvPicPr>
          <p:nvPr/>
        </p:nvPicPr>
        <p:blipFill rotWithShape="1">
          <a:blip r:embed="rId2"/>
          <a:srcRect b="25346"/>
          <a:stretch/>
        </p:blipFill>
        <p:spPr>
          <a:xfrm>
            <a:off x="2526732" y="278970"/>
            <a:ext cx="9653413" cy="6509284"/>
          </a:xfrm>
          <a:prstGeom prst="rect">
            <a:avLst/>
          </a:prstGeom>
        </p:spPr>
      </p:pic>
    </p:spTree>
    <p:extLst>
      <p:ext uri="{BB962C8B-B14F-4D97-AF65-F5344CB8AC3E}">
        <p14:creationId xmlns:p14="http://schemas.microsoft.com/office/powerpoint/2010/main" val="998959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E1852-3656-C951-2EBF-E42F0C05DC1E}"/>
              </a:ext>
            </a:extLst>
          </p:cNvPr>
          <p:cNvSpPr>
            <a:spLocks noGrp="1"/>
          </p:cNvSpPr>
          <p:nvPr>
            <p:ph type="title"/>
          </p:nvPr>
        </p:nvSpPr>
        <p:spPr/>
        <p:txBody>
          <a:bodyPr/>
          <a:lstStyle/>
          <a:p>
            <a:r>
              <a:rPr lang="en-US" dirty="0"/>
              <a:t>Capturing data context &amp; metadata</a:t>
            </a:r>
          </a:p>
        </p:txBody>
      </p:sp>
      <p:sp>
        <p:nvSpPr>
          <p:cNvPr id="3" name="Content Placeholder 2">
            <a:extLst>
              <a:ext uri="{FF2B5EF4-FFF2-40B4-BE49-F238E27FC236}">
                <a16:creationId xmlns:a16="http://schemas.microsoft.com/office/drawing/2014/main" id="{E77B46AA-44D3-F27C-F535-2F68FAE575D0}"/>
              </a:ext>
            </a:extLst>
          </p:cNvPr>
          <p:cNvSpPr>
            <a:spLocks noGrp="1"/>
          </p:cNvSpPr>
          <p:nvPr>
            <p:ph idx="1"/>
          </p:nvPr>
        </p:nvSpPr>
        <p:spPr/>
        <p:txBody>
          <a:bodyPr/>
          <a:lstStyle/>
          <a:p>
            <a:r>
              <a:rPr lang="en-US" dirty="0"/>
              <a:t>Automate as much as possible</a:t>
            </a:r>
          </a:p>
          <a:p>
            <a:r>
              <a:rPr lang="en-US" dirty="0"/>
              <a:t>Build dates, user, system name, git hashes, configuration data in file headers</a:t>
            </a:r>
          </a:p>
          <a:p>
            <a:pPr lvl="1"/>
            <a:r>
              <a:rPr lang="en-US" dirty="0"/>
              <a:t>Self-documenting files</a:t>
            </a:r>
          </a:p>
          <a:p>
            <a:r>
              <a:rPr lang="en-US" dirty="0"/>
              <a:t>Build &amp; job logs</a:t>
            </a:r>
          </a:p>
          <a:p>
            <a:pPr lvl="1"/>
            <a:r>
              <a:rPr lang="en-US" dirty="0"/>
              <a:t>Software environment info (e.g., modules, </a:t>
            </a:r>
            <a:r>
              <a:rPr lang="en-US" dirty="0" err="1">
                <a:latin typeface="American Typewriter" panose="02090604020004020304"/>
              </a:rPr>
              <a:t>ldd</a:t>
            </a:r>
            <a:r>
              <a:rPr lang="en-US" dirty="0"/>
              <a:t> output)</a:t>
            </a:r>
          </a:p>
          <a:p>
            <a:pPr lvl="1"/>
            <a:r>
              <a:rPr lang="en-US" dirty="0"/>
              <a:t>git diffs</a:t>
            </a:r>
          </a:p>
          <a:p>
            <a:pPr lvl="1"/>
            <a:r>
              <a:rPr lang="en-US" dirty="0"/>
              <a:t>Environment variables</a:t>
            </a:r>
          </a:p>
        </p:txBody>
      </p:sp>
    </p:spTree>
    <p:extLst>
      <p:ext uri="{BB962C8B-B14F-4D97-AF65-F5344CB8AC3E}">
        <p14:creationId xmlns:p14="http://schemas.microsoft.com/office/powerpoint/2010/main" val="8206314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7D5F-8954-D467-6CF2-B5D266517268}"/>
              </a:ext>
            </a:extLst>
          </p:cNvPr>
          <p:cNvSpPr>
            <a:spLocks noGrp="1"/>
          </p:cNvSpPr>
          <p:nvPr>
            <p:ph type="title"/>
          </p:nvPr>
        </p:nvSpPr>
        <p:spPr/>
        <p:txBody>
          <a:bodyPr/>
          <a:lstStyle/>
          <a:p>
            <a:r>
              <a:rPr lang="en-US" dirty="0" err="1"/>
              <a:t>Jupyter</a:t>
            </a:r>
            <a:r>
              <a:rPr lang="en-US" dirty="0"/>
              <a:t> notebooks</a:t>
            </a:r>
          </a:p>
        </p:txBody>
      </p:sp>
      <p:sp>
        <p:nvSpPr>
          <p:cNvPr id="3" name="Content Placeholder 2">
            <a:extLst>
              <a:ext uri="{FF2B5EF4-FFF2-40B4-BE49-F238E27FC236}">
                <a16:creationId xmlns:a16="http://schemas.microsoft.com/office/drawing/2014/main" id="{E1076D7A-4C21-B8C1-0B36-BC5C121B7E20}"/>
              </a:ext>
            </a:extLst>
          </p:cNvPr>
          <p:cNvSpPr>
            <a:spLocks noGrp="1"/>
          </p:cNvSpPr>
          <p:nvPr>
            <p:ph idx="1"/>
          </p:nvPr>
        </p:nvSpPr>
        <p:spPr/>
        <p:txBody>
          <a:bodyPr/>
          <a:lstStyle/>
          <a:p>
            <a:r>
              <a:rPr lang="en-US" dirty="0" err="1"/>
              <a:t>Jupyter</a:t>
            </a:r>
            <a:r>
              <a:rPr lang="en-US" dirty="0"/>
              <a:t> notebook can put context &amp; metadata next to data</a:t>
            </a:r>
          </a:p>
          <a:p>
            <a:pPr lvl="1"/>
            <a:r>
              <a:rPr lang="en-US" dirty="0"/>
              <a:t>High-level design &amp; motivation up top</a:t>
            </a:r>
          </a:p>
          <a:p>
            <a:pPr lvl="1"/>
            <a:r>
              <a:rPr lang="en-US" dirty="0"/>
              <a:t>Low-level lab notes for acquiring data</a:t>
            </a:r>
          </a:p>
          <a:p>
            <a:pPr lvl="1"/>
            <a:r>
              <a:rPr lang="en-US" dirty="0"/>
              <a:t>Load &amp; use data</a:t>
            </a:r>
          </a:p>
          <a:p>
            <a:pPr lvl="1"/>
            <a:r>
              <a:rPr lang="en-US" dirty="0"/>
              <a:t>Generate visualizations in place</a:t>
            </a:r>
          </a:p>
          <a:p>
            <a:pPr lvl="1"/>
            <a:r>
              <a:rPr lang="en-US" dirty="0"/>
              <a:t>Comment on results</a:t>
            </a:r>
          </a:p>
          <a:p>
            <a:r>
              <a:rPr lang="en-US" dirty="0"/>
              <a:t>Where do notebooks fit into the documentation hierarchy?</a:t>
            </a:r>
          </a:p>
          <a:p>
            <a:r>
              <a:rPr lang="en-US" dirty="0"/>
              <a:t>Repetitive use of notebook?</a:t>
            </a:r>
          </a:p>
          <a:p>
            <a:pPr lvl="1"/>
            <a:r>
              <a:rPr lang="en-US" dirty="0"/>
              <a:t>Limit amount of code in notebook</a:t>
            </a:r>
          </a:p>
          <a:p>
            <a:pPr marL="0" indent="0">
              <a:buNone/>
            </a:pPr>
            <a:endParaRPr lang="en-US" dirty="0"/>
          </a:p>
        </p:txBody>
      </p:sp>
      <p:sp>
        <p:nvSpPr>
          <p:cNvPr id="4" name="Text Placeholder 3">
            <a:extLst>
              <a:ext uri="{FF2B5EF4-FFF2-40B4-BE49-F238E27FC236}">
                <a16:creationId xmlns:a16="http://schemas.microsoft.com/office/drawing/2014/main" id="{6A0893C9-E9DD-4083-137F-7A971294B14D}"/>
              </a:ext>
            </a:extLst>
          </p:cNvPr>
          <p:cNvSpPr>
            <a:spLocks noGrp="1"/>
          </p:cNvSpPr>
          <p:nvPr>
            <p:ph type="body" sz="quarter" idx="4294967295"/>
          </p:nvPr>
        </p:nvSpPr>
        <p:spPr>
          <a:xfrm>
            <a:off x="365760" y="1019393"/>
            <a:ext cx="11160125" cy="500063"/>
          </a:xfrm>
        </p:spPr>
        <p:txBody>
          <a:bodyPr/>
          <a:lstStyle/>
          <a:p>
            <a:pPr marL="0" indent="0">
              <a:buNone/>
            </a:pPr>
            <a:r>
              <a:rPr lang="en-US" b="1" dirty="0">
                <a:solidFill>
                  <a:schemeClr val="tx2"/>
                </a:solidFill>
              </a:rPr>
              <a:t>The exception to the rule?</a:t>
            </a:r>
          </a:p>
        </p:txBody>
      </p:sp>
    </p:spTree>
    <p:extLst>
      <p:ext uri="{BB962C8B-B14F-4D97-AF65-F5344CB8AC3E}">
        <p14:creationId xmlns:p14="http://schemas.microsoft.com/office/powerpoint/2010/main" val="8749582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A5748-338E-6BEC-6A08-75FF57B258D4}"/>
              </a:ext>
            </a:extLst>
          </p:cNvPr>
          <p:cNvSpPr>
            <a:spLocks noGrp="1"/>
          </p:cNvSpPr>
          <p:nvPr>
            <p:ph type="title"/>
          </p:nvPr>
        </p:nvSpPr>
        <p:spPr/>
        <p:txBody>
          <a:bodyPr/>
          <a:lstStyle/>
          <a:p>
            <a:r>
              <a:rPr lang="en-US" dirty="0"/>
              <a:t>How to organize your “virtual” (multi-stream) lab notebook?</a:t>
            </a:r>
          </a:p>
        </p:txBody>
      </p:sp>
      <p:sp>
        <p:nvSpPr>
          <p:cNvPr id="3" name="Content Placeholder 2">
            <a:extLst>
              <a:ext uri="{FF2B5EF4-FFF2-40B4-BE49-F238E27FC236}">
                <a16:creationId xmlns:a16="http://schemas.microsoft.com/office/drawing/2014/main" id="{97FF6560-002E-5313-38E2-48F067135E52}"/>
              </a:ext>
            </a:extLst>
          </p:cNvPr>
          <p:cNvSpPr>
            <a:spLocks noGrp="1"/>
          </p:cNvSpPr>
          <p:nvPr>
            <p:ph idx="1"/>
          </p:nvPr>
        </p:nvSpPr>
        <p:spPr>
          <a:xfrm>
            <a:off x="365760" y="1233504"/>
            <a:ext cx="11369809" cy="4047778"/>
          </a:xfrm>
        </p:spPr>
        <p:txBody>
          <a:bodyPr/>
          <a:lstStyle/>
          <a:p>
            <a:r>
              <a:rPr lang="en-US" dirty="0"/>
              <a:t>It should be</a:t>
            </a:r>
          </a:p>
          <a:p>
            <a:pPr lvl="1"/>
            <a:r>
              <a:rPr lang="en-US" dirty="0"/>
              <a:t>Easy to create and maintain lab notes</a:t>
            </a:r>
          </a:p>
          <a:p>
            <a:pPr lvl="1"/>
            <a:r>
              <a:rPr lang="en-US" dirty="0"/>
              <a:t>Easy to concentrate more on executing work &amp; less on documenting it</a:t>
            </a:r>
          </a:p>
          <a:p>
            <a:pPr lvl="1"/>
            <a:r>
              <a:rPr lang="en-US" dirty="0"/>
              <a:t>Easy to find what you need</a:t>
            </a:r>
          </a:p>
          <a:p>
            <a:r>
              <a:rPr lang="en-US" dirty="0"/>
              <a:t>Each stream should</a:t>
            </a:r>
          </a:p>
          <a:p>
            <a:pPr lvl="1"/>
            <a:r>
              <a:rPr lang="en-US" dirty="0"/>
              <a:t>Have a clear identity for what it records</a:t>
            </a:r>
          </a:p>
          <a:p>
            <a:pPr lvl="1"/>
            <a:r>
              <a:rPr lang="en-US" dirty="0"/>
              <a:t>Not contain notes contained in other streams</a:t>
            </a:r>
          </a:p>
          <a:p>
            <a:pPr lvl="1"/>
            <a:r>
              <a:rPr lang="en-US" dirty="0"/>
              <a:t>Be recorded by using the right tool for the job</a:t>
            </a:r>
          </a:p>
          <a:p>
            <a:pPr marL="378788" lvl="1" indent="0">
              <a:buNone/>
            </a:pPr>
            <a:endParaRPr lang="en-US" dirty="0"/>
          </a:p>
          <a:p>
            <a:pPr marL="378788" lvl="1" indent="0" algn="ctr">
              <a:buNone/>
            </a:pPr>
            <a:r>
              <a:rPr lang="en-US" sz="2400" dirty="0"/>
              <a:t>This implies the need for a documentation scheme.</a:t>
            </a:r>
          </a:p>
          <a:p>
            <a:pPr marL="378788" lvl="1" indent="0" algn="ctr">
              <a:buNone/>
            </a:pPr>
            <a:r>
              <a:rPr lang="en-US" sz="2400" dirty="0"/>
              <a:t>Consider: design your lab notebooks into a larger execution environment.</a:t>
            </a:r>
          </a:p>
          <a:p>
            <a:pPr marL="378788" lvl="1" indent="0">
              <a:buNone/>
            </a:pPr>
            <a:endParaRPr lang="en-US" dirty="0"/>
          </a:p>
        </p:txBody>
      </p:sp>
    </p:spTree>
    <p:extLst>
      <p:ext uri="{BB962C8B-B14F-4D97-AF65-F5344CB8AC3E}">
        <p14:creationId xmlns:p14="http://schemas.microsoft.com/office/powerpoint/2010/main" val="28343539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With lab notebooks</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61244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will have for verification (and to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9782565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27AA-E90C-9E73-9F78-A1907E2A009C}"/>
              </a:ext>
            </a:extLst>
          </p:cNvPr>
          <p:cNvSpPr>
            <a:spLocks noGrp="1"/>
          </p:cNvSpPr>
          <p:nvPr>
            <p:ph type="title"/>
          </p:nvPr>
        </p:nvSpPr>
        <p:spPr/>
        <p:txBody>
          <a:bodyPr/>
          <a:lstStyle/>
          <a:p>
            <a:r>
              <a:rPr lang="en-US" dirty="0"/>
              <a:t>From the Earlier Example</a:t>
            </a:r>
          </a:p>
        </p:txBody>
      </p:sp>
      <p:sp>
        <p:nvSpPr>
          <p:cNvPr id="4" name="Rectangle 3">
            <a:extLst>
              <a:ext uri="{FF2B5EF4-FFF2-40B4-BE49-F238E27FC236}">
                <a16:creationId xmlns:a16="http://schemas.microsoft.com/office/drawing/2014/main" id="{6D03DCBB-BDFD-F644-B051-DDF0518DDE62}"/>
              </a:ext>
            </a:extLst>
          </p:cNvPr>
          <p:cNvSpPr/>
          <p:nvPr/>
        </p:nvSpPr>
        <p:spPr>
          <a:xfrm>
            <a:off x="1265009" y="1325880"/>
            <a:ext cx="9465743" cy="3837791"/>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90000"/>
              </a:lnSpc>
            </a:pPr>
            <a:r>
              <a:rPr lang="en-US" sz="2000" b="1" dirty="0">
                <a:solidFill>
                  <a:schemeClr val="bg1"/>
                </a:solidFill>
              </a:rPr>
              <a:t>Lab notebook artifacts</a:t>
            </a:r>
          </a:p>
          <a:p>
            <a:pPr>
              <a:lnSpc>
                <a:spcPct val="90000"/>
              </a:lnSpc>
            </a:pPr>
            <a:endParaRPr lang="en-US" sz="2000" b="1" dirty="0">
              <a:solidFill>
                <a:schemeClr val="bg1"/>
              </a:solidFill>
            </a:endParaRPr>
          </a:p>
          <a:p>
            <a:pPr marL="342900" indent="-342900">
              <a:lnSpc>
                <a:spcPct val="90000"/>
              </a:lnSpc>
              <a:buFont typeface="Arial" panose="020B0604020202020204" pitchFamily="34" charset="0"/>
              <a:buChar char="•"/>
            </a:pPr>
            <a:r>
              <a:rPr lang="en-US" sz="2000" dirty="0">
                <a:solidFill>
                  <a:schemeClr val="bg1"/>
                </a:solidFill>
              </a:rPr>
              <a:t>every run registers all configurations and runtime parameters in a logfile.</a:t>
            </a:r>
          </a:p>
          <a:p>
            <a:pPr marL="342900" indent="-342900">
              <a:lnSpc>
                <a:spcPct val="90000"/>
              </a:lnSpc>
              <a:buFont typeface="Arial" panose="020B0604020202020204" pitchFamily="34" charset="0"/>
              <a:buChar char="•"/>
            </a:pPr>
            <a:endParaRPr lang="en-US" sz="2000" dirty="0">
              <a:solidFill>
                <a:schemeClr val="bg1"/>
              </a:solidFill>
            </a:endParaRPr>
          </a:p>
          <a:p>
            <a:pPr marL="342900" indent="-342900">
              <a:lnSpc>
                <a:spcPct val="90000"/>
              </a:lnSpc>
              <a:buFont typeface="Arial" panose="020B0604020202020204" pitchFamily="34" charset="0"/>
              <a:buChar char="•"/>
            </a:pPr>
            <a:r>
              <a:rPr lang="en-US" sz="2000" dirty="0">
                <a:solidFill>
                  <a:schemeClr val="bg1"/>
                </a:solidFill>
              </a:rPr>
              <a:t>logfiles are cumulative </a:t>
            </a:r>
          </a:p>
          <a:p>
            <a:pPr marL="342900" indent="-342900">
              <a:lnSpc>
                <a:spcPct val="90000"/>
              </a:lnSpc>
              <a:buFont typeface="Arial" panose="020B0604020202020204" pitchFamily="34" charset="0"/>
              <a:buChar char="•"/>
            </a:pPr>
            <a:endParaRPr lang="en-US" sz="2000" dirty="0">
              <a:solidFill>
                <a:schemeClr val="bg1"/>
              </a:solidFill>
            </a:endParaRPr>
          </a:p>
          <a:p>
            <a:pPr marL="342900" indent="-342900">
              <a:lnSpc>
                <a:spcPct val="90000"/>
              </a:lnSpc>
              <a:buFont typeface="Arial" panose="020B0604020202020204" pitchFamily="34" charset="0"/>
              <a:buChar char="•"/>
            </a:pPr>
            <a:r>
              <a:rPr lang="en-US" sz="2000" dirty="0">
                <a:solidFill>
                  <a:schemeClr val="bg1"/>
                </a:solidFill>
              </a:rPr>
              <a:t>dedicate space for storing all results in a preconfigured directory structure</a:t>
            </a:r>
          </a:p>
          <a:p>
            <a:pPr marL="342900" indent="-342900">
              <a:lnSpc>
                <a:spcPct val="90000"/>
              </a:lnSpc>
              <a:buFont typeface="Arial" panose="020B0604020202020204" pitchFamily="34" charset="0"/>
              <a:buChar char="•"/>
            </a:pPr>
            <a:endParaRPr lang="en-US" sz="2000" dirty="0">
              <a:solidFill>
                <a:schemeClr val="bg1"/>
              </a:solidFill>
            </a:endParaRPr>
          </a:p>
          <a:p>
            <a:pPr marL="342900" indent="-342900">
              <a:lnSpc>
                <a:spcPct val="90000"/>
              </a:lnSpc>
              <a:buFont typeface="Arial" panose="020B0604020202020204" pitchFamily="34" charset="0"/>
              <a:buChar char="•"/>
            </a:pPr>
            <a:r>
              <a:rPr lang="en-US" sz="2000" dirty="0">
                <a:solidFill>
                  <a:schemeClr val="bg1"/>
                </a:solidFill>
              </a:rPr>
              <a:t>scripts to move output from scratch to the dedicated space</a:t>
            </a:r>
          </a:p>
        </p:txBody>
      </p:sp>
    </p:spTree>
    <p:extLst>
      <p:ext uri="{BB962C8B-B14F-4D97-AF65-F5344CB8AC3E}">
        <p14:creationId xmlns:p14="http://schemas.microsoft.com/office/powerpoint/2010/main" val="4249602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5343335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38748001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1FA5-42C6-DCF5-A690-885EE464A380}"/>
              </a:ext>
            </a:extLst>
          </p:cNvPr>
          <p:cNvSpPr>
            <a:spLocks noGrp="1"/>
          </p:cNvSpPr>
          <p:nvPr>
            <p:ph type="title"/>
          </p:nvPr>
        </p:nvSpPr>
        <p:spPr/>
        <p:txBody>
          <a:bodyPr/>
          <a:lstStyle/>
          <a:p>
            <a:r>
              <a:rPr lang="en-US" dirty="0"/>
              <a:t>Resources</a:t>
            </a:r>
          </a:p>
        </p:txBody>
      </p:sp>
      <p:sp>
        <p:nvSpPr>
          <p:cNvPr id="4" name="Text Placeholder 3">
            <a:extLst>
              <a:ext uri="{FF2B5EF4-FFF2-40B4-BE49-F238E27FC236}">
                <a16:creationId xmlns:a16="http://schemas.microsoft.com/office/drawing/2014/main" id="{49678F5C-DBB4-4095-1037-155CD6B9295A}"/>
              </a:ext>
            </a:extLst>
          </p:cNvPr>
          <p:cNvSpPr>
            <a:spLocks noGrp="1"/>
          </p:cNvSpPr>
          <p:nvPr>
            <p:ph type="body" idx="1"/>
          </p:nvPr>
        </p:nvSpPr>
        <p:spPr>
          <a:xfrm>
            <a:off x="457200" y="946949"/>
            <a:ext cx="5588582" cy="821190"/>
          </a:xfrm>
        </p:spPr>
        <p:txBody>
          <a:bodyPr/>
          <a:lstStyle/>
          <a:p>
            <a:r>
              <a:rPr lang="en-US" b="1" dirty="0"/>
              <a:t>A Sampling of Execution Environments</a:t>
            </a:r>
            <a:endParaRPr lang="en-US" dirty="0"/>
          </a:p>
        </p:txBody>
      </p:sp>
      <p:sp>
        <p:nvSpPr>
          <p:cNvPr id="3" name="Content Placeholder 2">
            <a:extLst>
              <a:ext uri="{FF2B5EF4-FFF2-40B4-BE49-F238E27FC236}">
                <a16:creationId xmlns:a16="http://schemas.microsoft.com/office/drawing/2014/main" id="{A0FB830B-A920-605F-D6B5-8AD108EDFB73}"/>
              </a:ext>
            </a:extLst>
          </p:cNvPr>
          <p:cNvSpPr>
            <a:spLocks noGrp="1"/>
          </p:cNvSpPr>
          <p:nvPr>
            <p:ph sz="half" idx="2"/>
          </p:nvPr>
        </p:nvSpPr>
        <p:spPr>
          <a:xfrm>
            <a:off x="457200" y="1768139"/>
            <a:ext cx="5588582" cy="3373229"/>
          </a:xfrm>
        </p:spPr>
        <p:txBody>
          <a:bodyPr/>
          <a:lstStyle/>
          <a:p>
            <a:r>
              <a:rPr lang="en-US" sz="1800" dirty="0">
                <a:hlinkClick r:id="rId2"/>
              </a:rPr>
              <a:t>ATPESC 2022 Laboratory Environment </a:t>
            </a:r>
            <a:r>
              <a:rPr lang="en-US" sz="1800" dirty="0" err="1">
                <a:hlinkClick r:id="rId2"/>
              </a:rPr>
              <a:t>BSSw</a:t>
            </a:r>
            <a:r>
              <a:rPr lang="en-US" sz="1800" dirty="0">
                <a:hlinkClick r:id="rId2"/>
              </a:rPr>
              <a:t> Tutorial</a:t>
            </a:r>
            <a:r>
              <a:rPr lang="en-US" sz="1800" dirty="0"/>
              <a:t> – </a:t>
            </a:r>
            <a:r>
              <a:rPr lang="en-US" sz="1800" dirty="0">
                <a:hlinkClick r:id="rId3"/>
              </a:rPr>
              <a:t>Example Repo</a:t>
            </a:r>
            <a:endParaRPr lang="en-US" sz="1800" dirty="0"/>
          </a:p>
          <a:p>
            <a:r>
              <a:rPr lang="en-US" sz="1800" dirty="0">
                <a:hlinkClick r:id="rId4"/>
              </a:rPr>
              <a:t>Lab Notebooks for Computational Mathematics, Sciences &amp; Engineering</a:t>
            </a:r>
            <a:r>
              <a:rPr lang="en-US" sz="1800" dirty="0"/>
              <a:t>, Best Practices for HPC Software Developers webinar series, December 2022 </a:t>
            </a:r>
          </a:p>
          <a:p>
            <a:r>
              <a:rPr lang="en-US" sz="1800" dirty="0">
                <a:hlinkClick r:id="rId5"/>
              </a:rPr>
              <a:t>Popper</a:t>
            </a:r>
            <a:r>
              <a:rPr lang="en-US" sz="1800" dirty="0"/>
              <a:t> – 2018 </a:t>
            </a:r>
            <a:r>
              <a:rPr lang="en-US" sz="1800" dirty="0" err="1"/>
              <a:t>BSSw</a:t>
            </a:r>
            <a:r>
              <a:rPr lang="en-US" sz="1800" dirty="0"/>
              <a:t> Fellow </a:t>
            </a:r>
            <a:r>
              <a:rPr lang="en-US" sz="1800" dirty="0">
                <a:hlinkClick r:id="rId6"/>
              </a:rPr>
              <a:t>Ivo Jimenez</a:t>
            </a:r>
            <a:endParaRPr lang="en-US" sz="1800" dirty="0"/>
          </a:p>
          <a:p>
            <a:r>
              <a:rPr lang="en-US" sz="1800" dirty="0" err="1">
                <a:hlinkClick r:id="rId7"/>
              </a:rPr>
              <a:t>FlashKit</a:t>
            </a:r>
            <a:r>
              <a:rPr lang="en-US" sz="1800" dirty="0">
                <a:hlinkClick r:id="rId7"/>
              </a:rPr>
              <a:t> </a:t>
            </a:r>
            <a:r>
              <a:rPr lang="en-US" sz="1800" dirty="0"/>
              <a:t> – Aaron </a:t>
            </a:r>
            <a:r>
              <a:rPr lang="en-US" sz="1800" dirty="0" err="1"/>
              <a:t>Lentner</a:t>
            </a:r>
            <a:r>
              <a:rPr lang="en-US" sz="1800" dirty="0"/>
              <a:t> (George Washington University)</a:t>
            </a:r>
          </a:p>
          <a:p>
            <a:r>
              <a:rPr lang="en-US" sz="1800" dirty="0">
                <a:hlinkClick r:id="rId8"/>
              </a:rPr>
              <a:t>Code Ocean</a:t>
            </a:r>
            <a:endParaRPr lang="en-US" sz="1800" dirty="0"/>
          </a:p>
          <a:p>
            <a:r>
              <a:rPr lang="en-US" sz="1800" dirty="0">
                <a:hlinkClick r:id="rId9"/>
              </a:rPr>
              <a:t>Weight &amp; Biases</a:t>
            </a:r>
            <a:r>
              <a:rPr lang="en-US" sz="1800" dirty="0"/>
              <a:t> (machine learning)</a:t>
            </a:r>
          </a:p>
          <a:p>
            <a:endParaRPr lang="en-US" sz="1800" b="1" dirty="0"/>
          </a:p>
        </p:txBody>
      </p:sp>
      <p:sp>
        <p:nvSpPr>
          <p:cNvPr id="5" name="Text Placeholder 4">
            <a:extLst>
              <a:ext uri="{FF2B5EF4-FFF2-40B4-BE49-F238E27FC236}">
                <a16:creationId xmlns:a16="http://schemas.microsoft.com/office/drawing/2014/main" id="{E50346AC-02FA-1690-303E-4F807157DF97}"/>
              </a:ext>
            </a:extLst>
          </p:cNvPr>
          <p:cNvSpPr>
            <a:spLocks noGrp="1"/>
          </p:cNvSpPr>
          <p:nvPr>
            <p:ph type="body" sz="quarter" idx="3"/>
          </p:nvPr>
        </p:nvSpPr>
        <p:spPr>
          <a:xfrm>
            <a:off x="6218914" y="946949"/>
            <a:ext cx="5531934" cy="821190"/>
          </a:xfrm>
        </p:spPr>
        <p:txBody>
          <a:bodyPr/>
          <a:lstStyle/>
          <a:p>
            <a:r>
              <a:rPr lang="en-US" dirty="0"/>
              <a:t>References</a:t>
            </a:r>
            <a:r>
              <a:rPr lang="en-US" b="1" dirty="0"/>
              <a:t> from slides</a:t>
            </a:r>
          </a:p>
        </p:txBody>
      </p:sp>
      <p:sp>
        <p:nvSpPr>
          <p:cNvPr id="6" name="Content Placeholder 5">
            <a:extLst>
              <a:ext uri="{FF2B5EF4-FFF2-40B4-BE49-F238E27FC236}">
                <a16:creationId xmlns:a16="http://schemas.microsoft.com/office/drawing/2014/main" id="{8F44AC7F-1ED7-F77E-2D96-B05454F0A113}"/>
              </a:ext>
            </a:extLst>
          </p:cNvPr>
          <p:cNvSpPr>
            <a:spLocks noGrp="1"/>
          </p:cNvSpPr>
          <p:nvPr>
            <p:ph sz="quarter" idx="4"/>
          </p:nvPr>
        </p:nvSpPr>
        <p:spPr>
          <a:xfrm>
            <a:off x="6218914" y="1768139"/>
            <a:ext cx="5531934" cy="3373229"/>
          </a:xfrm>
        </p:spPr>
        <p:txBody>
          <a:bodyPr/>
          <a:lstStyle/>
          <a:p>
            <a:pPr>
              <a:spcBef>
                <a:spcPts val="400"/>
              </a:spcBef>
            </a:pPr>
            <a:r>
              <a:rPr lang="en-US" sz="1800" dirty="0"/>
              <a:t>Howard M. </a:t>
            </a:r>
            <a:r>
              <a:rPr lang="en-US" sz="1800" dirty="0" err="1"/>
              <a:t>Kanare</a:t>
            </a:r>
            <a:r>
              <a:rPr lang="en-US" sz="1800" dirty="0"/>
              <a:t>, </a:t>
            </a:r>
            <a:r>
              <a:rPr lang="en-US" sz="1800" i="1" dirty="0">
                <a:hlinkClick r:id="rId10"/>
              </a:rPr>
              <a:t>Writing the Laboratory Notebook</a:t>
            </a:r>
            <a:r>
              <a:rPr lang="en-US" sz="1800" i="1" dirty="0"/>
              <a:t>. </a:t>
            </a:r>
            <a:r>
              <a:rPr lang="en-US" sz="1800" dirty="0"/>
              <a:t>American Chemical Society, Washington, D.C., 1985.</a:t>
            </a:r>
          </a:p>
          <a:p>
            <a:pPr>
              <a:spcBef>
                <a:spcPts val="400"/>
              </a:spcBef>
            </a:pPr>
            <a:r>
              <a:rPr lang="en-US" sz="1800" dirty="0"/>
              <a:t>Carlo Graziani, </a:t>
            </a:r>
            <a:r>
              <a:rPr lang="en-US" sz="1800" i="1" dirty="0"/>
              <a:t>HPC and the Lab Manager</a:t>
            </a:r>
            <a:r>
              <a:rPr lang="en-US" sz="1800" dirty="0"/>
              <a:t>.  </a:t>
            </a:r>
            <a:r>
              <a:rPr lang="en-US" sz="1800" b="1" dirty="0"/>
              <a:t>Better Scientific Software</a:t>
            </a:r>
            <a:r>
              <a:rPr lang="en-US" sz="1800" dirty="0"/>
              <a:t>. </a:t>
            </a:r>
            <a:r>
              <a:rPr lang="en-US" sz="1800" dirty="0">
                <a:hlinkClick r:id="rId11"/>
              </a:rPr>
              <a:t>https://bssw.io/blog_posts/hpc-and-the-lab-manager</a:t>
            </a:r>
            <a:r>
              <a:rPr lang="en-US" sz="1800" dirty="0"/>
              <a:t>. Nov 17, 2021.</a:t>
            </a:r>
          </a:p>
          <a:p>
            <a:pPr>
              <a:spcBef>
                <a:spcPts val="400"/>
              </a:spcBef>
            </a:pPr>
            <a:r>
              <a:rPr lang="en-US" sz="1800" dirty="0"/>
              <a:t>Katherine Riley, </a:t>
            </a:r>
            <a:r>
              <a:rPr lang="en-US" sz="1800" i="1" dirty="0"/>
              <a:t>What All Codes Should Do: Best Practices</a:t>
            </a:r>
            <a:r>
              <a:rPr lang="en-US" sz="1800" dirty="0"/>
              <a:t>. ATPESC 2019 presentation.  Retrieved from </a:t>
            </a:r>
            <a:r>
              <a:rPr lang="en-US" sz="1800" dirty="0">
                <a:hlinkClick r:id="rId12"/>
              </a:rPr>
              <a:t>YouTube</a:t>
            </a:r>
            <a:r>
              <a:rPr lang="en-US" sz="1800" dirty="0"/>
              <a:t>. Nov 5, 2019.</a:t>
            </a:r>
          </a:p>
          <a:p>
            <a:pPr>
              <a:spcBef>
                <a:spcPts val="400"/>
              </a:spcBef>
            </a:pPr>
            <a:r>
              <a:rPr lang="en-US" sz="1800" dirty="0"/>
              <a:t>DIKW pyramid. 2022, August 4.  In </a:t>
            </a:r>
            <a:r>
              <a:rPr lang="en-US" sz="1800" i="1" dirty="0"/>
              <a:t>Wikipedia. </a:t>
            </a:r>
            <a:r>
              <a:rPr lang="en-US" sz="1800" i="1" dirty="0">
                <a:hlinkClick r:id="rId13"/>
              </a:rPr>
              <a:t>https://en.wikipedia.org/wiki/DIKW_pyramid</a:t>
            </a:r>
            <a:r>
              <a:rPr lang="en-US" sz="1800" i="1" dirty="0"/>
              <a:t>.</a:t>
            </a:r>
          </a:p>
          <a:p>
            <a:pPr>
              <a:spcBef>
                <a:spcPts val="400"/>
              </a:spcBef>
            </a:pPr>
            <a:r>
              <a:rPr lang="en-US" sz="1800" dirty="0"/>
              <a:t>Roberta Kwok, </a:t>
            </a:r>
            <a:r>
              <a:rPr lang="en-US" sz="1800" i="1" dirty="0">
                <a:hlinkClick r:id="rId14"/>
              </a:rPr>
              <a:t>How to pick an electronic laboratory notebook</a:t>
            </a:r>
            <a:r>
              <a:rPr lang="en-US" sz="1800" i="1" dirty="0"/>
              <a:t>.  </a:t>
            </a:r>
            <a:r>
              <a:rPr lang="en-US" sz="1800" b="1" dirty="0"/>
              <a:t>Nature </a:t>
            </a:r>
            <a:r>
              <a:rPr lang="en-US" sz="1800" dirty="0"/>
              <a:t>560, pp. 269-270, Aug 6, 2018.</a:t>
            </a:r>
          </a:p>
        </p:txBody>
      </p:sp>
    </p:spTree>
    <p:extLst>
      <p:ext uri="{BB962C8B-B14F-4D97-AF65-F5344CB8AC3E}">
        <p14:creationId xmlns:p14="http://schemas.microsoft.com/office/powerpoint/2010/main" val="26227970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normAutofit fontScale="77500" lnSpcReduction="20000"/>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a:p>
            <a:r>
              <a:rPr lang="en-US" dirty="0"/>
              <a:t>Machines are expensive to build and expensive to run</a:t>
            </a:r>
          </a:p>
          <a:p>
            <a:pPr lvl="1"/>
            <a:r>
              <a:rPr lang="en-US" dirty="0"/>
              <a:t>They provide opportunity for great work</a:t>
            </a:r>
          </a:p>
          <a:p>
            <a:pPr lvl="1"/>
            <a:r>
              <a:rPr lang="en-US" dirty="0"/>
              <a:t>Care is needed to ensure that the outcome meets expectations</a:t>
            </a:r>
          </a:p>
          <a:p>
            <a:r>
              <a:rPr lang="en-US" dirty="0"/>
              <a:t>Reproducible results are a necessity, not a luxury</a:t>
            </a:r>
          </a:p>
          <a:p>
            <a:pPr lvl="1"/>
            <a:r>
              <a:rPr lang="en-US" dirty="0"/>
              <a:t>There is no credible science without provenance</a:t>
            </a:r>
          </a:p>
          <a:p>
            <a:pPr lvl="1">
              <a:spcBef>
                <a:spcPts val="200"/>
              </a:spcBef>
            </a:pPr>
            <a:endParaRPr lang="en-US" dirty="0"/>
          </a:p>
        </p:txBody>
      </p:sp>
      <p:sp>
        <p:nvSpPr>
          <p:cNvPr id="4" name="TextBox 3">
            <a:extLst>
              <a:ext uri="{FF2B5EF4-FFF2-40B4-BE49-F238E27FC236}">
                <a16:creationId xmlns:a16="http://schemas.microsoft.com/office/drawing/2014/main" id="{5E16A262-60C1-FEC9-619E-BD53953A4293}"/>
              </a:ext>
            </a:extLst>
          </p:cNvPr>
          <p:cNvSpPr txBox="1"/>
          <p:nvPr/>
        </p:nvSpPr>
        <p:spPr>
          <a:xfrm>
            <a:off x="611521" y="5436356"/>
            <a:ext cx="10569817" cy="849463"/>
          </a:xfrm>
          <a:prstGeom prst="rect">
            <a:avLst/>
          </a:prstGeom>
          <a:noFill/>
        </p:spPr>
        <p:txBody>
          <a:bodyPr wrap="none" lIns="118872" tIns="91440" rIns="118872" bIns="91440" rtlCol="0" anchor="ctr" anchorCtr="0">
            <a:spAutoFit/>
          </a:bodyPr>
          <a:lstStyle/>
          <a:p>
            <a:pPr>
              <a:lnSpc>
                <a:spcPct val="90000"/>
              </a:lnSpc>
            </a:pPr>
            <a:r>
              <a:rPr lang="en-US" sz="2400" dirty="0"/>
              <a:t>"a parameter combination that induces erroneous results is easily selected“ </a:t>
            </a:r>
            <a:br>
              <a:rPr lang="en-US" sz="2400" dirty="0"/>
            </a:br>
            <a:r>
              <a:rPr lang="en-US" sz="2400" dirty="0"/>
              <a:t>- </a:t>
            </a:r>
            <a:r>
              <a:rPr lang="en-US" sz="2400" dirty="0">
                <a:hlinkClick r:id="rId2"/>
              </a:rPr>
              <a:t>https://doi.org/10.1063/1.476021</a:t>
            </a:r>
            <a:endParaRPr lang="en-US" sz="2400" dirty="0"/>
          </a:p>
        </p:txBody>
      </p:sp>
    </p:spTree>
    <p:extLst>
      <p:ext uri="{BB962C8B-B14F-4D97-AF65-F5344CB8AC3E}">
        <p14:creationId xmlns:p14="http://schemas.microsoft.com/office/powerpoint/2010/main" val="22084071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a:t>
            </a:r>
            <a:r>
              <a:rPr lang="en-US"/>
              <a:t>: </a:t>
            </a:r>
            <a:r>
              <a:rPr lang="en-US">
                <a:hlinkClick r:id="rId3"/>
              </a:rPr>
              <a:t>https://www.rd-alliance.org/groups/fair-for-research-software-fair4rs-wg/forum/</a:t>
            </a:r>
            <a:endParaRPr lang="en-US"/>
          </a:p>
          <a:p>
            <a:r>
              <a:rPr lang="en-US"/>
              <a:t>Editorial</a:t>
            </a:r>
            <a:r>
              <a:rPr lang="en-US" dirty="0"/>
              <a:t>: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4271087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3253648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a:t>
            </a:r>
            <a:r>
              <a:rPr lang="en-US" sz="1400" dirty="0">
                <a:hlinkClick r:id="rId3"/>
              </a:rPr>
              <a:t>https://</a:t>
            </a:r>
            <a:r>
              <a:rPr lang="en-US" sz="1400" dirty="0" err="1">
                <a:hlinkClick r:id="rId3"/>
              </a:rPr>
              <a:t>arstechnica.com</a:t>
            </a:r>
            <a:r>
              <a:rPr lang="en-US" sz="1400" dirty="0">
                <a:hlinkClick r:id="rId3"/>
              </a:rPr>
              <a:t>/information-technology/2019/10/chemists-discover-cross-platform-python-scripts-not-so-cross-platform/</a:t>
            </a:r>
            <a:endParaRPr lang="en-US" sz="1400" dirty="0"/>
          </a:p>
        </p:txBody>
      </p:sp>
    </p:spTree>
    <p:extLst>
      <p:ext uri="{BB962C8B-B14F-4D97-AF65-F5344CB8AC3E}">
        <p14:creationId xmlns:p14="http://schemas.microsoft.com/office/powerpoint/2010/main" val="1342845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96626867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3080</TotalTime>
  <Words>7227</Words>
  <Application>Microsoft Macintosh PowerPoint</Application>
  <PresentationFormat>Custom</PresentationFormat>
  <Paragraphs>727</Paragraphs>
  <Slides>63</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American Typewriter</vt: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Example</vt:lpstr>
      <vt:lpstr>Example</vt:lpstr>
      <vt:lpstr>A Recent Example: Python Behaves Differently on Different Platforms</vt:lpstr>
      <vt:lpstr>PowerPoint Presentation</vt:lpstr>
      <vt:lpstr>Incentives for Paying Attention to Reproducibility</vt:lpstr>
      <vt:lpstr>Funders and the Community Setting Expectations for Your Data</vt:lpstr>
      <vt:lpstr>Supercomputing (SC) Conference Reproducibility Initiative</vt:lpstr>
      <vt:lpstr>SC AD/AE Appendices Process &amp; Badges</vt:lpstr>
      <vt:lpstr>Increasing Attention on Reproducibility from Publishers</vt:lpstr>
      <vt:lpstr> ACM TOMS Reproducible Computational Results (RCR)</vt:lpstr>
      <vt:lpstr>Strategies for Improving Reproducibility During Development</vt:lpstr>
      <vt:lpstr>Strategies for Improving Reproducibility During Development</vt:lpstr>
      <vt:lpstr>Strategies for Improving Reproducibility During Development</vt:lpstr>
      <vt:lpstr>Strategies for Improving Reproducibility After Development</vt:lpstr>
      <vt:lpstr>Digression – “Physics” (or Math)-Based Testing Strategies</vt:lpstr>
      <vt:lpstr>Digression – Design by Contract Programming</vt:lpstr>
      <vt:lpstr>Strategies for Improving Reproducibility in Computational Experiments</vt:lpstr>
      <vt:lpstr>Why do you need to plan?</vt:lpstr>
      <vt:lpstr>Strategies for Improving Reproducibility During Planning</vt:lpstr>
      <vt:lpstr>Story of one simulation campaign</vt:lpstr>
      <vt:lpstr>Preparation Steps</vt:lpstr>
      <vt:lpstr>Preparation Steps</vt:lpstr>
      <vt:lpstr>Preparation Steps</vt:lpstr>
      <vt:lpstr>Preparation Steps</vt:lpstr>
      <vt:lpstr>Preparation Steps</vt:lpstr>
      <vt:lpstr>Outcome</vt:lpstr>
      <vt:lpstr>Outcome</vt:lpstr>
      <vt:lpstr>Strategies for Improving Reproducibility During Experiments</vt:lpstr>
      <vt:lpstr>Strategies for Improving Reproducibility During Experiments</vt:lpstr>
      <vt:lpstr>Definition of a lab notebook </vt:lpstr>
      <vt:lpstr>Data &amp; Information</vt:lpstr>
      <vt:lpstr>Knowledge &amp; Understanding</vt:lpstr>
      <vt:lpstr>Knowledge Management</vt:lpstr>
      <vt:lpstr>Example: Lessons learned</vt:lpstr>
      <vt:lpstr>Which leads us to documentation</vt:lpstr>
      <vt:lpstr>And finally, we reach our destination</vt:lpstr>
      <vt:lpstr>Conversations with Carlo</vt:lpstr>
      <vt:lpstr>No one likes writing lab notes</vt:lpstr>
      <vt:lpstr>Example notebook entries</vt:lpstr>
      <vt:lpstr>Nothing beats good ol’ pen and paper</vt:lpstr>
      <vt:lpstr>Criteria for lab notebooks for computing?</vt:lpstr>
      <vt:lpstr>Different streams of lab notes</vt:lpstr>
      <vt:lpstr>Git lab notes stream</vt:lpstr>
      <vt:lpstr>Pull request as a “filtered” notebook entry</vt:lpstr>
      <vt:lpstr>PowerPoint Presentation</vt:lpstr>
      <vt:lpstr>README lab notes streams</vt:lpstr>
      <vt:lpstr>High-level README</vt:lpstr>
      <vt:lpstr>Low-level README</vt:lpstr>
      <vt:lpstr>Capturing data context &amp; metadata</vt:lpstr>
      <vt:lpstr>Jupyter notebooks</vt:lpstr>
      <vt:lpstr>How to organize your “virtual” (multi-stream) lab notebook?</vt:lpstr>
      <vt:lpstr>Strategies for Improving Reproducibility With lab notebooks</vt:lpstr>
      <vt:lpstr>Strategies for Improving Reproducibility After Experiments</vt:lpstr>
      <vt:lpstr>From the Earlier Example</vt:lpstr>
      <vt:lpstr>Tools May Help with Reproducibility</vt:lpstr>
      <vt:lpstr>Resources</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Dubey, Anshu</cp:lastModifiedBy>
  <cp:revision>410</cp:revision>
  <cp:lastPrinted>2017-11-02T18:35:01Z</cp:lastPrinted>
  <dcterms:created xsi:type="dcterms:W3CDTF">2018-11-06T17:28:56Z</dcterms:created>
  <dcterms:modified xsi:type="dcterms:W3CDTF">2025-03-11T20:39:29Z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